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4" r:id="rId6"/>
  </p:sldMasterIdLst>
  <p:notesMasterIdLst>
    <p:notesMasterId r:id="rId28"/>
  </p:notesMasterIdLst>
  <p:sldIdLst>
    <p:sldId id="256" r:id="rId7"/>
    <p:sldId id="1081" r:id="rId8"/>
    <p:sldId id="1082" r:id="rId9"/>
    <p:sldId id="1083" r:id="rId10"/>
    <p:sldId id="1088" r:id="rId11"/>
    <p:sldId id="1089" r:id="rId12"/>
    <p:sldId id="1086" r:id="rId13"/>
    <p:sldId id="1085" r:id="rId14"/>
    <p:sldId id="1087" r:id="rId15"/>
    <p:sldId id="1084" r:id="rId16"/>
    <p:sldId id="1091" r:id="rId17"/>
    <p:sldId id="1092" r:id="rId18"/>
    <p:sldId id="1098" r:id="rId19"/>
    <p:sldId id="1099" r:id="rId20"/>
    <p:sldId id="1105" r:id="rId21"/>
    <p:sldId id="1102" r:id="rId22"/>
    <p:sldId id="1111" r:id="rId23"/>
    <p:sldId id="1112" r:id="rId24"/>
    <p:sldId id="1107" r:id="rId25"/>
    <p:sldId id="1109" r:id="rId26"/>
    <p:sldId id="1110" r:id="rId27"/>
  </p:sldIdLst>
  <p:sldSz cx="12192000" cy="6858000"/>
  <p:notesSz cx="6858000" cy="9144000"/>
  <p:defaultText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ardsectie" id="{59529999-FC1D-4FF2-953D-2B70543034FB}">
          <p14:sldIdLst>
            <p14:sldId id="256"/>
            <p14:sldId id="1081"/>
            <p14:sldId id="1082"/>
          </p14:sldIdLst>
        </p14:section>
        <p14:section name="Who - get to know - team building" id="{945AC8E6-FBDC-44D9-BF5C-AA330DB42487}">
          <p14:sldIdLst>
            <p14:sldId id="1083"/>
            <p14:sldId id="1088"/>
            <p14:sldId id="1089"/>
            <p14:sldId id="1086"/>
            <p14:sldId id="1085"/>
            <p14:sldId id="1087"/>
            <p14:sldId id="1084"/>
          </p14:sldIdLst>
        </p14:section>
        <p14:section name="Why - rationale for course set-up" id="{3CD41C28-02E4-4DD0-812F-22E8DCA2CF3B}">
          <p14:sldIdLst>
            <p14:sldId id="1091"/>
            <p14:sldId id="1092"/>
          </p14:sldIdLst>
        </p14:section>
        <p14:section name="What - explain or shape course design" id="{83EFFCDB-D7A5-494D-9A38-EF0BAFB30944}">
          <p14:sldIdLst>
            <p14:sldId id="1098"/>
            <p14:sldId id="1099"/>
          </p14:sldIdLst>
        </p14:section>
        <p14:section name="Check" id="{6C5E0B6B-57E6-492D-AB55-1BC225A50260}">
          <p14:sldIdLst>
            <p14:sldId id="1105"/>
            <p14:sldId id="1102"/>
          </p14:sldIdLst>
        </p14:section>
        <p14:section name="How - practicalities and tasks" id="{95CA4E33-E568-4EBE-BF9A-E2E59B4976B4}">
          <p14:sldIdLst>
            <p14:sldId id="1111"/>
            <p14:sldId id="1112"/>
            <p14:sldId id="1107"/>
          </p14:sldIdLst>
        </p14:section>
        <p14:section name="Closing" id="{FBE84AEF-B44F-4F45-80CB-B9787A82D0F8}">
          <p14:sldIdLst>
            <p14:sldId id="1109"/>
            <p14:sldId id="1110"/>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313F71-9399-558A-0ECD-44C55BEEDF82}" name="Nina Scheres" initials="NS" userId="S::c.r.scheres@uva.nl::80903a00-5585-4e22-89a7-7cf971f2d85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87179" autoAdjust="0"/>
  </p:normalViewPr>
  <p:slideViewPr>
    <p:cSldViewPr snapToGrid="0">
      <p:cViewPr>
        <p:scale>
          <a:sx n="50" d="100"/>
          <a:sy n="50" d="100"/>
        </p:scale>
        <p:origin x="1244"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na Scheres" userId="80903a00-5585-4e22-89a7-7cf971f2d854" providerId="ADAL" clId="{DE508619-6EBE-498B-8CAB-5B2C3866F0FE}"/>
    <pc:docChg chg="undo custSel addSld delSld modSld sldOrd addSection modSection">
      <pc:chgData name="Nina Scheres" userId="80903a00-5585-4e22-89a7-7cf971f2d854" providerId="ADAL" clId="{DE508619-6EBE-498B-8CAB-5B2C3866F0FE}" dt="2026-04-30T09:42:49.271" v="7836" actId="313"/>
      <pc:docMkLst>
        <pc:docMk/>
      </pc:docMkLst>
      <pc:sldChg chg="modSp mod">
        <pc:chgData name="Nina Scheres" userId="80903a00-5585-4e22-89a7-7cf971f2d854" providerId="ADAL" clId="{DE508619-6EBE-498B-8CAB-5B2C3866F0FE}" dt="2026-04-30T09:42:49.271" v="7836" actId="313"/>
        <pc:sldMkLst>
          <pc:docMk/>
          <pc:sldMk cId="1467660057" sldId="256"/>
        </pc:sldMkLst>
        <pc:spChg chg="mod">
          <ac:chgData name="Nina Scheres" userId="80903a00-5585-4e22-89a7-7cf971f2d854" providerId="ADAL" clId="{DE508619-6EBE-498B-8CAB-5B2C3866F0FE}" dt="2026-04-30T09:42:49.271" v="7836" actId="313"/>
          <ac:spMkLst>
            <pc:docMk/>
            <pc:sldMk cId="1467660057" sldId="256"/>
            <ac:spMk id="3" creationId="{723072DE-BF47-3291-C5A6-A6AB1240DB7D}"/>
          </ac:spMkLst>
        </pc:spChg>
      </pc:sldChg>
      <pc:sldChg chg="modSp mod modNotesTx">
        <pc:chgData name="Nina Scheres" userId="80903a00-5585-4e22-89a7-7cf971f2d854" providerId="ADAL" clId="{DE508619-6EBE-498B-8CAB-5B2C3866F0FE}" dt="2026-04-23T10:06:36.034" v="7835" actId="6549"/>
        <pc:sldMkLst>
          <pc:docMk/>
          <pc:sldMk cId="2163389675" sldId="1081"/>
        </pc:sldMkLst>
        <pc:spChg chg="mod">
          <ac:chgData name="Nina Scheres" userId="80903a00-5585-4e22-89a7-7cf971f2d854" providerId="ADAL" clId="{DE508619-6EBE-498B-8CAB-5B2C3866F0FE}" dt="2026-04-22T13:50:01.911" v="18" actId="14100"/>
          <ac:spMkLst>
            <pc:docMk/>
            <pc:sldMk cId="2163389675" sldId="1081"/>
            <ac:spMk id="2" creationId="{CA5AC84E-6D30-0D31-C361-5B00DFA802E7}"/>
          </ac:spMkLst>
        </pc:spChg>
        <pc:spChg chg="mod">
          <ac:chgData name="Nina Scheres" userId="80903a00-5585-4e22-89a7-7cf971f2d854" providerId="ADAL" clId="{DE508619-6EBE-498B-8CAB-5B2C3866F0FE}" dt="2026-04-23T10:06:36.034" v="7835" actId="6549"/>
          <ac:spMkLst>
            <pc:docMk/>
            <pc:sldMk cId="2163389675" sldId="1081"/>
            <ac:spMk id="3" creationId="{2C72708D-BAB5-94FA-8BF5-E13975969CD0}"/>
          </ac:spMkLst>
        </pc:spChg>
        <pc:picChg chg="mod">
          <ac:chgData name="Nina Scheres" userId="80903a00-5585-4e22-89a7-7cf971f2d854" providerId="ADAL" clId="{DE508619-6EBE-498B-8CAB-5B2C3866F0FE}" dt="2026-04-23T08:38:30.044" v="5198" actId="14100"/>
          <ac:picMkLst>
            <pc:docMk/>
            <pc:sldMk cId="2163389675" sldId="1081"/>
            <ac:picMk id="18" creationId="{EF7F908C-5E73-CB8E-8381-7C2FAB1A800E}"/>
          </ac:picMkLst>
        </pc:picChg>
      </pc:sldChg>
      <pc:sldChg chg="modSp mod">
        <pc:chgData name="Nina Scheres" userId="80903a00-5585-4e22-89a7-7cf971f2d854" providerId="ADAL" clId="{DE508619-6EBE-498B-8CAB-5B2C3866F0FE}" dt="2026-04-23T08:39:56.464" v="5365" actId="20577"/>
        <pc:sldMkLst>
          <pc:docMk/>
          <pc:sldMk cId="2760907579" sldId="1082"/>
        </pc:sldMkLst>
        <pc:spChg chg="mod">
          <ac:chgData name="Nina Scheres" userId="80903a00-5585-4e22-89a7-7cf971f2d854" providerId="ADAL" clId="{DE508619-6EBE-498B-8CAB-5B2C3866F0FE}" dt="2026-04-23T08:39:56.464" v="5365" actId="20577"/>
          <ac:spMkLst>
            <pc:docMk/>
            <pc:sldMk cId="2760907579" sldId="1082"/>
            <ac:spMk id="3" creationId="{83E1F504-D57A-B6FF-037A-D3EAB9040896}"/>
          </ac:spMkLst>
        </pc:spChg>
      </pc:sldChg>
      <pc:sldChg chg="addSp modSp mod">
        <pc:chgData name="Nina Scheres" userId="80903a00-5585-4e22-89a7-7cf971f2d854" providerId="ADAL" clId="{DE508619-6EBE-498B-8CAB-5B2C3866F0FE}" dt="2026-04-22T14:25:34.096" v="802" actId="6549"/>
        <pc:sldMkLst>
          <pc:docMk/>
          <pc:sldMk cId="3282878467" sldId="1083"/>
        </pc:sldMkLst>
        <pc:spChg chg="mod">
          <ac:chgData name="Nina Scheres" userId="80903a00-5585-4e22-89a7-7cf971f2d854" providerId="ADAL" clId="{DE508619-6EBE-498B-8CAB-5B2C3866F0FE}" dt="2026-04-22T14:25:34.096" v="802" actId="6549"/>
          <ac:spMkLst>
            <pc:docMk/>
            <pc:sldMk cId="3282878467" sldId="1083"/>
            <ac:spMk id="6" creationId="{C5A5F983-A63A-2CE6-C5C2-012EDB33897D}"/>
          </ac:spMkLst>
        </pc:spChg>
        <pc:spChg chg="add mod">
          <ac:chgData name="Nina Scheres" userId="80903a00-5585-4e22-89a7-7cf971f2d854" providerId="ADAL" clId="{DE508619-6EBE-498B-8CAB-5B2C3866F0FE}" dt="2026-04-22T13:54:42.580" v="288"/>
          <ac:spMkLst>
            <pc:docMk/>
            <pc:sldMk cId="3282878467" sldId="1083"/>
            <ac:spMk id="7" creationId="{862B4C3F-5723-0D46-13CF-2CA8822C83EE}"/>
          </ac:spMkLst>
        </pc:spChg>
      </pc:sldChg>
      <pc:sldChg chg="addSp modSp mod">
        <pc:chgData name="Nina Scheres" userId="80903a00-5585-4e22-89a7-7cf971f2d854" providerId="ADAL" clId="{DE508619-6EBE-498B-8CAB-5B2C3866F0FE}" dt="2026-04-22T13:54:43.806" v="289"/>
        <pc:sldMkLst>
          <pc:docMk/>
          <pc:sldMk cId="426161289" sldId="1084"/>
        </pc:sldMkLst>
        <pc:spChg chg="mod">
          <ac:chgData name="Nina Scheres" userId="80903a00-5585-4e22-89a7-7cf971f2d854" providerId="ADAL" clId="{DE508619-6EBE-498B-8CAB-5B2C3866F0FE}" dt="2026-04-22T13:52:03.393" v="191" actId="20577"/>
          <ac:spMkLst>
            <pc:docMk/>
            <pc:sldMk cId="426161289" sldId="1084"/>
            <ac:spMk id="2" creationId="{E8D6397F-9551-292C-92E0-86A007DCFA27}"/>
          </ac:spMkLst>
        </pc:spChg>
        <pc:spChg chg="add mod">
          <ac:chgData name="Nina Scheres" userId="80903a00-5585-4e22-89a7-7cf971f2d854" providerId="ADAL" clId="{DE508619-6EBE-498B-8CAB-5B2C3866F0FE}" dt="2026-04-22T13:54:43.806" v="289"/>
          <ac:spMkLst>
            <pc:docMk/>
            <pc:sldMk cId="426161289" sldId="1084"/>
            <ac:spMk id="6" creationId="{0C01D775-01D3-9214-FE80-3E6C10BD70F9}"/>
          </ac:spMkLst>
        </pc:spChg>
      </pc:sldChg>
      <pc:sldChg chg="addSp delSp modSp add mod ord">
        <pc:chgData name="Nina Scheres" userId="80903a00-5585-4e22-89a7-7cf971f2d854" providerId="ADAL" clId="{DE508619-6EBE-498B-8CAB-5B2C3866F0FE}" dt="2026-04-22T14:06:22.041" v="584"/>
        <pc:sldMkLst>
          <pc:docMk/>
          <pc:sldMk cId="3774649637" sldId="1085"/>
        </pc:sldMkLst>
        <pc:spChg chg="mod">
          <ac:chgData name="Nina Scheres" userId="80903a00-5585-4e22-89a7-7cf971f2d854" providerId="ADAL" clId="{DE508619-6EBE-498B-8CAB-5B2C3866F0FE}" dt="2026-04-22T13:52:50.388" v="195"/>
          <ac:spMkLst>
            <pc:docMk/>
            <pc:sldMk cId="3774649637" sldId="1085"/>
            <ac:spMk id="2" creationId="{48F5DDB3-869A-59BE-9EF7-A951741229E2}"/>
          </ac:spMkLst>
        </pc:spChg>
        <pc:spChg chg="mod">
          <ac:chgData name="Nina Scheres" userId="80903a00-5585-4e22-89a7-7cf971f2d854" providerId="ADAL" clId="{DE508619-6EBE-498B-8CAB-5B2C3866F0FE}" dt="2026-04-22T13:53:31.943" v="282" actId="27636"/>
          <ac:spMkLst>
            <pc:docMk/>
            <pc:sldMk cId="3774649637" sldId="1085"/>
            <ac:spMk id="3" creationId="{A0DDFF7F-8E6B-A940-E7D5-92E8867569BF}"/>
          </ac:spMkLst>
        </pc:spChg>
        <pc:spChg chg="add mod">
          <ac:chgData name="Nina Scheres" userId="80903a00-5585-4e22-89a7-7cf971f2d854" providerId="ADAL" clId="{DE508619-6EBE-498B-8CAB-5B2C3866F0FE}" dt="2026-04-22T13:54:44.805" v="290"/>
          <ac:spMkLst>
            <pc:docMk/>
            <pc:sldMk cId="3774649637" sldId="1085"/>
            <ac:spMk id="7" creationId="{B0AC19D2-3E07-6689-B24C-83DD59BA1A83}"/>
          </ac:spMkLst>
        </pc:spChg>
        <pc:picChg chg="add mod">
          <ac:chgData name="Nina Scheres" userId="80903a00-5585-4e22-89a7-7cf971f2d854" providerId="ADAL" clId="{DE508619-6EBE-498B-8CAB-5B2C3866F0FE}" dt="2026-04-22T13:54:18.097" v="287" actId="14100"/>
          <ac:picMkLst>
            <pc:docMk/>
            <pc:sldMk cId="3774649637" sldId="1085"/>
            <ac:picMk id="6" creationId="{D9E1DD6A-CF5E-CA67-F103-803C88CC5899}"/>
          </ac:picMkLst>
        </pc:picChg>
      </pc:sldChg>
      <pc:sldChg chg="addSp delSp modSp add mod ord">
        <pc:chgData name="Nina Scheres" userId="80903a00-5585-4e22-89a7-7cf971f2d854" providerId="ADAL" clId="{DE508619-6EBE-498B-8CAB-5B2C3866F0FE}" dt="2026-04-22T14:06:25.802" v="585" actId="6549"/>
        <pc:sldMkLst>
          <pc:docMk/>
          <pc:sldMk cId="1795891843" sldId="1086"/>
        </pc:sldMkLst>
        <pc:spChg chg="mod">
          <ac:chgData name="Nina Scheres" userId="80903a00-5585-4e22-89a7-7cf971f2d854" providerId="ADAL" clId="{DE508619-6EBE-498B-8CAB-5B2C3866F0FE}" dt="2026-04-22T14:06:25.802" v="585" actId="6549"/>
          <ac:spMkLst>
            <pc:docMk/>
            <pc:sldMk cId="1795891843" sldId="1086"/>
            <ac:spMk id="2" creationId="{19AF032C-DB0B-2950-0E27-7CA4FFA0CA76}"/>
          </ac:spMkLst>
        </pc:spChg>
        <pc:spChg chg="mod">
          <ac:chgData name="Nina Scheres" userId="80903a00-5585-4e22-89a7-7cf971f2d854" providerId="ADAL" clId="{DE508619-6EBE-498B-8CAB-5B2C3866F0FE}" dt="2026-04-22T13:56:31.953" v="310" actId="27636"/>
          <ac:spMkLst>
            <pc:docMk/>
            <pc:sldMk cId="1795891843" sldId="1086"/>
            <ac:spMk id="3" creationId="{00F0C10E-5413-829F-7235-5B286516A35E}"/>
          </ac:spMkLst>
        </pc:spChg>
        <pc:picChg chg="add mod">
          <ac:chgData name="Nina Scheres" userId="80903a00-5585-4e22-89a7-7cf971f2d854" providerId="ADAL" clId="{DE508619-6EBE-498B-8CAB-5B2C3866F0FE}" dt="2026-04-22T13:56:49.398" v="314" actId="1076"/>
          <ac:picMkLst>
            <pc:docMk/>
            <pc:sldMk cId="1795891843" sldId="1086"/>
            <ac:picMk id="5" creationId="{AEC5A330-7D0E-C89C-81F6-AD8C201DCC1D}"/>
          </ac:picMkLst>
        </pc:picChg>
      </pc:sldChg>
      <pc:sldChg chg="addSp delSp modSp add mod ord">
        <pc:chgData name="Nina Scheres" userId="80903a00-5585-4e22-89a7-7cf971f2d854" providerId="ADAL" clId="{DE508619-6EBE-498B-8CAB-5B2C3866F0FE}" dt="2026-04-22T14:06:38.674" v="588"/>
        <pc:sldMkLst>
          <pc:docMk/>
          <pc:sldMk cId="1393199073" sldId="1087"/>
        </pc:sldMkLst>
        <pc:spChg chg="mod">
          <ac:chgData name="Nina Scheres" userId="80903a00-5585-4e22-89a7-7cf971f2d854" providerId="ADAL" clId="{DE508619-6EBE-498B-8CAB-5B2C3866F0FE}" dt="2026-04-22T14:06:36.539" v="586" actId="6549"/>
          <ac:spMkLst>
            <pc:docMk/>
            <pc:sldMk cId="1393199073" sldId="1087"/>
            <ac:spMk id="2" creationId="{D4322789-F265-6331-73D7-CDA07F72284D}"/>
          </ac:spMkLst>
        </pc:spChg>
        <pc:spChg chg="mod">
          <ac:chgData name="Nina Scheres" userId="80903a00-5585-4e22-89a7-7cf971f2d854" providerId="ADAL" clId="{DE508619-6EBE-498B-8CAB-5B2C3866F0FE}" dt="2026-04-22T13:58:00.194" v="325" actId="27636"/>
          <ac:spMkLst>
            <pc:docMk/>
            <pc:sldMk cId="1393199073" sldId="1087"/>
            <ac:spMk id="3" creationId="{2D73E660-0F10-C0A4-EEAE-68C9303C7079}"/>
          </ac:spMkLst>
        </pc:spChg>
        <pc:picChg chg="add mod modCrop">
          <ac:chgData name="Nina Scheres" userId="80903a00-5585-4e22-89a7-7cf971f2d854" providerId="ADAL" clId="{DE508619-6EBE-498B-8CAB-5B2C3866F0FE}" dt="2026-04-22T13:58:41.545" v="332" actId="732"/>
          <ac:picMkLst>
            <pc:docMk/>
            <pc:sldMk cId="1393199073" sldId="1087"/>
            <ac:picMk id="6" creationId="{0B688E9B-8F28-DE66-B5D0-970D0B795706}"/>
          </ac:picMkLst>
        </pc:picChg>
      </pc:sldChg>
      <pc:sldChg chg="addSp delSp modSp add mod ord">
        <pc:chgData name="Nina Scheres" userId="80903a00-5585-4e22-89a7-7cf971f2d854" providerId="ADAL" clId="{DE508619-6EBE-498B-8CAB-5B2C3866F0FE}" dt="2026-04-22T14:05:38.273" v="576"/>
        <pc:sldMkLst>
          <pc:docMk/>
          <pc:sldMk cId="3132088781" sldId="1088"/>
        </pc:sldMkLst>
        <pc:spChg chg="mod">
          <ac:chgData name="Nina Scheres" userId="80903a00-5585-4e22-89a7-7cf971f2d854" providerId="ADAL" clId="{DE508619-6EBE-498B-8CAB-5B2C3866F0FE}" dt="2026-04-22T14:00:32.939" v="334"/>
          <ac:spMkLst>
            <pc:docMk/>
            <pc:sldMk cId="3132088781" sldId="1088"/>
            <ac:spMk id="2" creationId="{986BA6FE-28C5-9685-A569-89322F7EB7FC}"/>
          </ac:spMkLst>
        </pc:spChg>
        <pc:spChg chg="mod">
          <ac:chgData name="Nina Scheres" userId="80903a00-5585-4e22-89a7-7cf971f2d854" providerId="ADAL" clId="{DE508619-6EBE-498B-8CAB-5B2C3866F0FE}" dt="2026-04-22T14:01:39.879" v="432" actId="27636"/>
          <ac:spMkLst>
            <pc:docMk/>
            <pc:sldMk cId="3132088781" sldId="1088"/>
            <ac:spMk id="3" creationId="{0E0BFFA3-C308-7647-48C0-10C99C9524FE}"/>
          </ac:spMkLst>
        </pc:spChg>
        <pc:picChg chg="add mod">
          <ac:chgData name="Nina Scheres" userId="80903a00-5585-4e22-89a7-7cf971f2d854" providerId="ADAL" clId="{DE508619-6EBE-498B-8CAB-5B2C3866F0FE}" dt="2026-04-22T14:01:14.114" v="347" actId="1076"/>
          <ac:picMkLst>
            <pc:docMk/>
            <pc:sldMk cId="3132088781" sldId="1088"/>
            <ac:picMk id="5" creationId="{32380AE6-6352-CC99-F2E8-0BAD4AE79678}"/>
          </ac:picMkLst>
        </pc:picChg>
      </pc:sldChg>
      <pc:sldChg chg="addSp delSp modSp add mod ord">
        <pc:chgData name="Nina Scheres" userId="80903a00-5585-4e22-89a7-7cf971f2d854" providerId="ADAL" clId="{DE508619-6EBE-498B-8CAB-5B2C3866F0FE}" dt="2026-04-22T14:06:07.557" v="580"/>
        <pc:sldMkLst>
          <pc:docMk/>
          <pc:sldMk cId="490874722" sldId="1089"/>
        </pc:sldMkLst>
        <pc:spChg chg="mod">
          <ac:chgData name="Nina Scheres" userId="80903a00-5585-4e22-89a7-7cf971f2d854" providerId="ADAL" clId="{DE508619-6EBE-498B-8CAB-5B2C3866F0FE}" dt="2026-04-22T14:06:07.557" v="580"/>
          <ac:spMkLst>
            <pc:docMk/>
            <pc:sldMk cId="490874722" sldId="1089"/>
            <ac:spMk id="2" creationId="{18B4D56F-D723-9DB9-CAC0-7F2A501B3BB3}"/>
          </ac:spMkLst>
        </pc:spChg>
        <pc:spChg chg="mod">
          <ac:chgData name="Nina Scheres" userId="80903a00-5585-4e22-89a7-7cf971f2d854" providerId="ADAL" clId="{DE508619-6EBE-498B-8CAB-5B2C3866F0FE}" dt="2026-04-22T14:04:09.114" v="489" actId="20577"/>
          <ac:spMkLst>
            <pc:docMk/>
            <pc:sldMk cId="490874722" sldId="1089"/>
            <ac:spMk id="3" creationId="{A5326111-860B-4678-C038-9290293C974E}"/>
          </ac:spMkLst>
        </pc:spChg>
        <pc:picChg chg="add mod modCrop">
          <ac:chgData name="Nina Scheres" userId="80903a00-5585-4e22-89a7-7cf971f2d854" providerId="ADAL" clId="{DE508619-6EBE-498B-8CAB-5B2C3866F0FE}" dt="2026-04-22T14:05:00.829" v="497" actId="1076"/>
          <ac:picMkLst>
            <pc:docMk/>
            <pc:sldMk cId="490874722" sldId="1089"/>
            <ac:picMk id="6" creationId="{865171B8-BA17-07E3-08E9-0A906F20C723}"/>
          </ac:picMkLst>
        </pc:picChg>
      </pc:sldChg>
      <pc:sldChg chg="addSp delSp modSp new mod modClrScheme modAnim chgLayout modNotesTx">
        <pc:chgData name="Nina Scheres" userId="80903a00-5585-4e22-89a7-7cf971f2d854" providerId="ADAL" clId="{DE508619-6EBE-498B-8CAB-5B2C3866F0FE}" dt="2026-04-23T08:46:44.565" v="6049" actId="20577"/>
        <pc:sldMkLst>
          <pc:docMk/>
          <pc:sldMk cId="274864094" sldId="1091"/>
        </pc:sldMkLst>
        <pc:spChg chg="mod ord">
          <ac:chgData name="Nina Scheres" userId="80903a00-5585-4e22-89a7-7cf971f2d854" providerId="ADAL" clId="{DE508619-6EBE-498B-8CAB-5B2C3866F0FE}" dt="2026-04-22T14:27:35.749" v="836" actId="700"/>
          <ac:spMkLst>
            <pc:docMk/>
            <pc:sldMk cId="274864094" sldId="1091"/>
            <ac:spMk id="2" creationId="{58FF99C0-ABFC-83C8-016C-B93BC1049165}"/>
          </ac:spMkLst>
        </pc:spChg>
        <pc:spChg chg="add mod ord">
          <ac:chgData name="Nina Scheres" userId="80903a00-5585-4e22-89a7-7cf971f2d854" providerId="ADAL" clId="{DE508619-6EBE-498B-8CAB-5B2C3866F0FE}" dt="2026-04-22T14:34:07.318" v="1471" actId="1076"/>
          <ac:spMkLst>
            <pc:docMk/>
            <pc:sldMk cId="274864094" sldId="1091"/>
            <ac:spMk id="4" creationId="{BAC3E71F-2DBF-E657-25BC-F7F10A4E9128}"/>
          </ac:spMkLst>
        </pc:spChg>
        <pc:spChg chg="add mod ord">
          <ac:chgData name="Nina Scheres" userId="80903a00-5585-4e22-89a7-7cf971f2d854" providerId="ADAL" clId="{DE508619-6EBE-498B-8CAB-5B2C3866F0FE}" dt="2026-04-22T14:34:10.382" v="1472" actId="1076"/>
          <ac:spMkLst>
            <pc:docMk/>
            <pc:sldMk cId="274864094" sldId="1091"/>
            <ac:spMk id="5" creationId="{5FBF5BCA-1AF5-AC03-D6C4-58DD662AEA9F}"/>
          </ac:spMkLst>
        </pc:spChg>
        <pc:spChg chg="add mod">
          <ac:chgData name="Nina Scheres" userId="80903a00-5585-4e22-89a7-7cf971f2d854" providerId="ADAL" clId="{DE508619-6EBE-498B-8CAB-5B2C3866F0FE}" dt="2026-04-22T14:37:12.011" v="1933" actId="1076"/>
          <ac:spMkLst>
            <pc:docMk/>
            <pc:sldMk cId="274864094" sldId="1091"/>
            <ac:spMk id="8" creationId="{B047D4CE-707C-0A42-05EA-C056A01AB9C9}"/>
          </ac:spMkLst>
        </pc:spChg>
        <pc:spChg chg="add mod">
          <ac:chgData name="Nina Scheres" userId="80903a00-5585-4e22-89a7-7cf971f2d854" providerId="ADAL" clId="{DE508619-6EBE-498B-8CAB-5B2C3866F0FE}" dt="2026-04-22T14:38:18.452" v="1943"/>
          <ac:spMkLst>
            <pc:docMk/>
            <pc:sldMk cId="274864094" sldId="1091"/>
            <ac:spMk id="9" creationId="{B4796481-C6A4-6B4B-7FA2-ACBAE62E9CBC}"/>
          </ac:spMkLst>
        </pc:spChg>
        <pc:picChg chg="add mod">
          <ac:chgData name="Nina Scheres" userId="80903a00-5585-4e22-89a7-7cf971f2d854" providerId="ADAL" clId="{DE508619-6EBE-498B-8CAB-5B2C3866F0FE}" dt="2026-04-22T14:34:23.991" v="1479" actId="1076"/>
          <ac:picMkLst>
            <pc:docMk/>
            <pc:sldMk cId="274864094" sldId="1091"/>
            <ac:picMk id="6" creationId="{CA533E3B-B960-8AD5-EE75-95687D8AD2CC}"/>
          </ac:picMkLst>
        </pc:picChg>
        <pc:picChg chg="add mod">
          <ac:chgData name="Nina Scheres" userId="80903a00-5585-4e22-89a7-7cf971f2d854" providerId="ADAL" clId="{DE508619-6EBE-498B-8CAB-5B2C3866F0FE}" dt="2026-04-22T14:34:17.522" v="1476" actId="14100"/>
          <ac:picMkLst>
            <pc:docMk/>
            <pc:sldMk cId="274864094" sldId="1091"/>
            <ac:picMk id="7" creationId="{20A3B2DA-69DA-54F0-180E-64D7246FC72D}"/>
          </ac:picMkLst>
        </pc:picChg>
      </pc:sldChg>
      <pc:sldChg chg="addSp delSp modSp new mod delAnim modAnim">
        <pc:chgData name="Nina Scheres" userId="80903a00-5585-4e22-89a7-7cf971f2d854" providerId="ADAL" clId="{DE508619-6EBE-498B-8CAB-5B2C3866F0FE}" dt="2026-04-22T14:38:19.707" v="1944"/>
        <pc:sldMkLst>
          <pc:docMk/>
          <pc:sldMk cId="350045064" sldId="1092"/>
        </pc:sldMkLst>
        <pc:spChg chg="mod">
          <ac:chgData name="Nina Scheres" userId="80903a00-5585-4e22-89a7-7cf971f2d854" providerId="ADAL" clId="{DE508619-6EBE-498B-8CAB-5B2C3866F0FE}" dt="2026-04-22T14:32:58.951" v="1463" actId="20577"/>
          <ac:spMkLst>
            <pc:docMk/>
            <pc:sldMk cId="350045064" sldId="1092"/>
            <ac:spMk id="2" creationId="{E6119337-C910-D9C4-2562-76EB7D4DF429}"/>
          </ac:spMkLst>
        </pc:spChg>
        <pc:spChg chg="mod">
          <ac:chgData name="Nina Scheres" userId="80903a00-5585-4e22-89a7-7cf971f2d854" providerId="ADAL" clId="{DE508619-6EBE-498B-8CAB-5B2C3866F0FE}" dt="2026-04-22T14:38:06.401" v="1939" actId="1076"/>
          <ac:spMkLst>
            <pc:docMk/>
            <pc:sldMk cId="350045064" sldId="1092"/>
            <ac:spMk id="3" creationId="{D37EA75E-BC49-1CFC-4E90-60D706079360}"/>
          </ac:spMkLst>
        </pc:spChg>
        <pc:spChg chg="mod">
          <ac:chgData name="Nina Scheres" userId="80903a00-5585-4e22-89a7-7cf971f2d854" providerId="ADAL" clId="{DE508619-6EBE-498B-8CAB-5B2C3866F0FE}" dt="2026-04-22T14:38:08.518" v="1940" actId="1076"/>
          <ac:spMkLst>
            <pc:docMk/>
            <pc:sldMk cId="350045064" sldId="1092"/>
            <ac:spMk id="4" creationId="{1354CB7D-5D0A-F006-C1F5-10B8F86CD9C3}"/>
          </ac:spMkLst>
        </pc:spChg>
        <pc:spChg chg="add mod">
          <ac:chgData name="Nina Scheres" userId="80903a00-5585-4e22-89a7-7cf971f2d854" providerId="ADAL" clId="{DE508619-6EBE-498B-8CAB-5B2C3866F0FE}" dt="2026-04-22T14:38:19.707" v="1944"/>
          <ac:spMkLst>
            <pc:docMk/>
            <pc:sldMk cId="350045064" sldId="1092"/>
            <ac:spMk id="9" creationId="{BF551A55-E4A1-EFDF-D5BB-CDC102DFCE99}"/>
          </ac:spMkLst>
        </pc:spChg>
        <pc:picChg chg="add mod">
          <ac:chgData name="Nina Scheres" userId="80903a00-5585-4e22-89a7-7cf971f2d854" providerId="ADAL" clId="{DE508619-6EBE-498B-8CAB-5B2C3866F0FE}" dt="2026-04-22T14:38:12.106" v="1942" actId="14100"/>
          <ac:picMkLst>
            <pc:docMk/>
            <pc:sldMk cId="350045064" sldId="1092"/>
            <ac:picMk id="8" creationId="{FDC87F10-263D-4A59-C413-ED6A7952514D}"/>
          </ac:picMkLst>
        </pc:picChg>
      </pc:sldChg>
      <pc:sldChg chg="modSp new mod modCm modNotesTx">
        <pc:chgData name="Nina Scheres" userId="80903a00-5585-4e22-89a7-7cf971f2d854" providerId="ADAL" clId="{DE508619-6EBE-498B-8CAB-5B2C3866F0FE}" dt="2026-04-23T08:48:13.238" v="6074" actId="27636"/>
        <pc:sldMkLst>
          <pc:docMk/>
          <pc:sldMk cId="1804545995" sldId="1098"/>
        </pc:sldMkLst>
        <pc:spChg chg="mod">
          <ac:chgData name="Nina Scheres" userId="80903a00-5585-4e22-89a7-7cf971f2d854" providerId="ADAL" clId="{DE508619-6EBE-498B-8CAB-5B2C3866F0FE}" dt="2026-04-23T08:47:04.868" v="6058" actId="20577"/>
          <ac:spMkLst>
            <pc:docMk/>
            <pc:sldMk cId="1804545995" sldId="1098"/>
            <ac:spMk id="2" creationId="{A2691E17-383F-CE40-944D-EEB5B9B349CD}"/>
          </ac:spMkLst>
        </pc:spChg>
        <pc:spChg chg="mod">
          <ac:chgData name="Nina Scheres" userId="80903a00-5585-4e22-89a7-7cf971f2d854" providerId="ADAL" clId="{DE508619-6EBE-498B-8CAB-5B2C3866F0FE}" dt="2026-04-23T08:48:13.238" v="6074" actId="27636"/>
          <ac:spMkLst>
            <pc:docMk/>
            <pc:sldMk cId="1804545995" sldId="1098"/>
            <ac:spMk id="3" creationId="{3632EE40-689B-619A-004A-4B2EA2A0A927}"/>
          </ac:spMkLst>
        </pc:spChg>
        <pc:extLst>
          <p:ext xmlns:p="http://schemas.openxmlformats.org/presentationml/2006/main" uri="{D6D511B9-2390-475A-947B-AFAB55BFBCF1}">
            <pc226:cmChg xmlns:pc226="http://schemas.microsoft.com/office/powerpoint/2022/06/main/command" chg="mod">
              <pc226:chgData name="Nina Scheres" userId="80903a00-5585-4e22-89a7-7cf971f2d854" providerId="ADAL" clId="{DE508619-6EBE-498B-8CAB-5B2C3866F0FE}" dt="2026-04-23T08:48:13.233" v="6073" actId="6549"/>
              <pc2:cmMkLst xmlns:pc2="http://schemas.microsoft.com/office/powerpoint/2019/9/main/command">
                <pc:docMk/>
                <pc:sldMk cId="1804545995" sldId="1098"/>
                <pc2:cmMk id="{ABC67055-F67D-4D03-975A-523792AE9541}"/>
              </pc2:cmMkLst>
            </pc226:cmChg>
          </p:ext>
        </pc:extLst>
      </pc:sldChg>
      <pc:sldChg chg="addSp delSp modSp new mod modClrScheme chgLayout modNotesTx">
        <pc:chgData name="Nina Scheres" userId="80903a00-5585-4e22-89a7-7cf971f2d854" providerId="ADAL" clId="{DE508619-6EBE-498B-8CAB-5B2C3866F0FE}" dt="2026-04-23T08:48:28.094" v="6087" actId="20577"/>
        <pc:sldMkLst>
          <pc:docMk/>
          <pc:sldMk cId="1892103760" sldId="1099"/>
        </pc:sldMkLst>
        <pc:spChg chg="mod">
          <ac:chgData name="Nina Scheres" userId="80903a00-5585-4e22-89a7-7cf971f2d854" providerId="ADAL" clId="{DE508619-6EBE-498B-8CAB-5B2C3866F0FE}" dt="2026-04-22T14:54:06.576" v="3381" actId="26606"/>
          <ac:spMkLst>
            <pc:docMk/>
            <pc:sldMk cId="1892103760" sldId="1099"/>
            <ac:spMk id="2" creationId="{71263E39-D3A9-BED2-0D7E-AB15973C711D}"/>
          </ac:spMkLst>
        </pc:spChg>
        <pc:spChg chg="mod">
          <ac:chgData name="Nina Scheres" userId="80903a00-5585-4e22-89a7-7cf971f2d854" providerId="ADAL" clId="{DE508619-6EBE-498B-8CAB-5B2C3866F0FE}" dt="2026-04-22T14:57:57.086" v="3576" actId="20577"/>
          <ac:spMkLst>
            <pc:docMk/>
            <pc:sldMk cId="1892103760" sldId="1099"/>
            <ac:spMk id="3" creationId="{BBAF31CA-C26F-926C-188B-7EC6C44867B9}"/>
          </ac:spMkLst>
        </pc:spChg>
        <pc:spChg chg="add mod">
          <ac:chgData name="Nina Scheres" userId="80903a00-5585-4e22-89a7-7cf971f2d854" providerId="ADAL" clId="{DE508619-6EBE-498B-8CAB-5B2C3866F0FE}" dt="2026-04-22T15:01:29.738" v="3815"/>
          <ac:spMkLst>
            <pc:docMk/>
            <pc:sldMk cId="1892103760" sldId="1099"/>
            <ac:spMk id="12" creationId="{2374DBD6-02F6-A2E9-E732-FB027AA0EB73}"/>
          </ac:spMkLst>
        </pc:spChg>
        <pc:picChg chg="add mod">
          <ac:chgData name="Nina Scheres" userId="80903a00-5585-4e22-89a7-7cf971f2d854" providerId="ADAL" clId="{DE508619-6EBE-498B-8CAB-5B2C3866F0FE}" dt="2026-04-22T14:54:50.541" v="3395" actId="1076"/>
          <ac:picMkLst>
            <pc:docMk/>
            <pc:sldMk cId="1892103760" sldId="1099"/>
            <ac:picMk id="7" creationId="{E905D789-F1D3-7B2B-9638-DCDE45BC7802}"/>
          </ac:picMkLst>
        </pc:picChg>
        <pc:picChg chg="add mod">
          <ac:chgData name="Nina Scheres" userId="80903a00-5585-4e22-89a7-7cf971f2d854" providerId="ADAL" clId="{DE508619-6EBE-498B-8CAB-5B2C3866F0FE}" dt="2026-04-22T14:57:52.061" v="3562" actId="1076"/>
          <ac:picMkLst>
            <pc:docMk/>
            <pc:sldMk cId="1892103760" sldId="1099"/>
            <ac:picMk id="11" creationId="{4ACD8191-34F0-F9E7-3094-A319BA58004D}"/>
          </ac:picMkLst>
        </pc:picChg>
      </pc:sldChg>
      <pc:sldChg chg="addSp modSp new mod ord modNotesTx">
        <pc:chgData name="Nina Scheres" userId="80903a00-5585-4e22-89a7-7cf971f2d854" providerId="ADAL" clId="{DE508619-6EBE-498B-8CAB-5B2C3866F0FE}" dt="2026-04-23T08:51:37.278" v="6547"/>
        <pc:sldMkLst>
          <pc:docMk/>
          <pc:sldMk cId="4260124914" sldId="1102"/>
        </pc:sldMkLst>
        <pc:spChg chg="mod">
          <ac:chgData name="Nina Scheres" userId="80903a00-5585-4e22-89a7-7cf971f2d854" providerId="ADAL" clId="{DE508619-6EBE-498B-8CAB-5B2C3866F0FE}" dt="2026-04-22T15:12:18.472" v="4874" actId="20577"/>
          <ac:spMkLst>
            <pc:docMk/>
            <pc:sldMk cId="4260124914" sldId="1102"/>
            <ac:spMk id="2" creationId="{7BAA5DAC-6E43-7C2C-1680-F56582CD152C}"/>
          </ac:spMkLst>
        </pc:spChg>
        <pc:spChg chg="mod">
          <ac:chgData name="Nina Scheres" userId="80903a00-5585-4e22-89a7-7cf971f2d854" providerId="ADAL" clId="{DE508619-6EBE-498B-8CAB-5B2C3866F0FE}" dt="2026-04-23T08:50:13.528" v="6524" actId="20577"/>
          <ac:spMkLst>
            <pc:docMk/>
            <pc:sldMk cId="4260124914" sldId="1102"/>
            <ac:spMk id="3" creationId="{891BFB9A-5D9B-A61B-2B5E-44EFD6C5BEE9}"/>
          </ac:spMkLst>
        </pc:spChg>
        <pc:spChg chg="add mod">
          <ac:chgData name="Nina Scheres" userId="80903a00-5585-4e22-89a7-7cf971f2d854" providerId="ADAL" clId="{DE508619-6EBE-498B-8CAB-5B2C3866F0FE}" dt="2026-04-23T08:50:59.173" v="6532"/>
          <ac:spMkLst>
            <pc:docMk/>
            <pc:sldMk cId="4260124914" sldId="1102"/>
            <ac:spMk id="4" creationId="{1CC0DC35-5B3C-DF8A-E317-41839E0F131B}"/>
          </ac:spMkLst>
        </pc:spChg>
        <pc:picChg chg="add mod">
          <ac:chgData name="Nina Scheres" userId="80903a00-5585-4e22-89a7-7cf971f2d854" providerId="ADAL" clId="{DE508619-6EBE-498B-8CAB-5B2C3866F0FE}" dt="2026-04-22T15:12:46.971" v="4945" actId="1076"/>
          <ac:picMkLst>
            <pc:docMk/>
            <pc:sldMk cId="4260124914" sldId="1102"/>
            <ac:picMk id="5" creationId="{1BAF8274-22DE-3AC9-3191-9921106B57F5}"/>
          </ac:picMkLst>
        </pc:picChg>
        <pc:picChg chg="add mod">
          <ac:chgData name="Nina Scheres" userId="80903a00-5585-4e22-89a7-7cf971f2d854" providerId="ADAL" clId="{DE508619-6EBE-498B-8CAB-5B2C3866F0FE}" dt="2026-04-22T15:12:54.091" v="4953" actId="1076"/>
          <ac:picMkLst>
            <pc:docMk/>
            <pc:sldMk cId="4260124914" sldId="1102"/>
            <ac:picMk id="7" creationId="{766052B0-9E80-23BE-54C8-D6C6BD0FE705}"/>
          </ac:picMkLst>
        </pc:picChg>
      </pc:sldChg>
      <pc:sldChg chg="modSp new mod ord">
        <pc:chgData name="Nina Scheres" userId="80903a00-5585-4e22-89a7-7cf971f2d854" providerId="ADAL" clId="{DE508619-6EBE-498B-8CAB-5B2C3866F0FE}" dt="2026-04-23T08:58:43.672" v="7238" actId="404"/>
        <pc:sldMkLst>
          <pc:docMk/>
          <pc:sldMk cId="2254762168" sldId="1105"/>
        </pc:sldMkLst>
        <pc:spChg chg="mod">
          <ac:chgData name="Nina Scheres" userId="80903a00-5585-4e22-89a7-7cf971f2d854" providerId="ADAL" clId="{DE508619-6EBE-498B-8CAB-5B2C3866F0FE}" dt="2026-04-22T15:14:56.513" v="5123" actId="20577"/>
          <ac:spMkLst>
            <pc:docMk/>
            <pc:sldMk cId="2254762168" sldId="1105"/>
            <ac:spMk id="2" creationId="{0BE3A29C-2F1D-AC5C-109C-F84148DAEDD3}"/>
          </ac:spMkLst>
        </pc:spChg>
        <pc:spChg chg="mod">
          <ac:chgData name="Nina Scheres" userId="80903a00-5585-4e22-89a7-7cf971f2d854" providerId="ADAL" clId="{DE508619-6EBE-498B-8CAB-5B2C3866F0FE}" dt="2026-04-23T08:58:43.672" v="7238" actId="404"/>
          <ac:spMkLst>
            <pc:docMk/>
            <pc:sldMk cId="2254762168" sldId="1105"/>
            <ac:spMk id="3" creationId="{CFAB8D79-5B2D-B8A4-6962-4DAE75BBC890}"/>
          </ac:spMkLst>
        </pc:spChg>
      </pc:sldChg>
      <pc:sldChg chg="addSp delSp modSp add mod modClrScheme chgLayout modNotesTx">
        <pc:chgData name="Nina Scheres" userId="80903a00-5585-4e22-89a7-7cf971f2d854" providerId="ADAL" clId="{DE508619-6EBE-498B-8CAB-5B2C3866F0FE}" dt="2026-04-23T09:05:55.998" v="7817" actId="1076"/>
        <pc:sldMkLst>
          <pc:docMk/>
          <pc:sldMk cId="2236650835" sldId="1106"/>
        </pc:sldMkLst>
        <pc:spChg chg="mod ord">
          <ac:chgData name="Nina Scheres" userId="80903a00-5585-4e22-89a7-7cf971f2d854" providerId="ADAL" clId="{DE508619-6EBE-498B-8CAB-5B2C3866F0FE}" dt="2026-04-23T09:00:15.617" v="7305" actId="207"/>
          <ac:spMkLst>
            <pc:docMk/>
            <pc:sldMk cId="2236650835" sldId="1106"/>
            <ac:spMk id="2" creationId="{0BE3A29C-2F1D-AC5C-109C-F84148DAEDD3}"/>
          </ac:spMkLst>
        </pc:spChg>
        <pc:spChg chg="add mod ord">
          <ac:chgData name="Nina Scheres" userId="80903a00-5585-4e22-89a7-7cf971f2d854" providerId="ADAL" clId="{DE508619-6EBE-498B-8CAB-5B2C3866F0FE}" dt="2026-04-23T09:05:05.122" v="7809" actId="27636"/>
          <ac:spMkLst>
            <pc:docMk/>
            <pc:sldMk cId="2236650835" sldId="1106"/>
            <ac:spMk id="14" creationId="{574031E1-3E47-C1FA-C394-38A6396142F9}"/>
          </ac:spMkLst>
        </pc:spChg>
        <pc:picChg chg="add mod">
          <ac:chgData name="Nina Scheres" userId="80903a00-5585-4e22-89a7-7cf971f2d854" providerId="ADAL" clId="{DE508619-6EBE-498B-8CAB-5B2C3866F0FE}" dt="2026-04-23T09:05:55.998" v="7817" actId="1076"/>
          <ac:picMkLst>
            <pc:docMk/>
            <pc:sldMk cId="2236650835" sldId="1106"/>
            <ac:picMk id="16" creationId="{22DC3670-2E61-A9DB-5020-ABAE6CEBFBAF}"/>
          </ac:picMkLst>
        </pc:picChg>
      </pc:sldChg>
      <pc:sldChg chg="modSp add mod">
        <pc:chgData name="Nina Scheres" userId="80903a00-5585-4e22-89a7-7cf971f2d854" providerId="ADAL" clId="{DE508619-6EBE-498B-8CAB-5B2C3866F0FE}" dt="2026-04-23T09:05:28.900" v="7812" actId="20577"/>
        <pc:sldMkLst>
          <pc:docMk/>
          <pc:sldMk cId="2331810864" sldId="1107"/>
        </pc:sldMkLst>
        <pc:spChg chg="mod">
          <ac:chgData name="Nina Scheres" userId="80903a00-5585-4e22-89a7-7cf971f2d854" providerId="ADAL" clId="{DE508619-6EBE-498B-8CAB-5B2C3866F0FE}" dt="2026-04-23T09:05:28.900" v="7812" actId="20577"/>
          <ac:spMkLst>
            <pc:docMk/>
            <pc:sldMk cId="2331810864" sldId="1107"/>
            <ac:spMk id="5" creationId="{21C3D743-8547-56F5-E23C-08977A8FE316}"/>
          </ac:spMkLst>
        </pc:spChg>
      </pc:sldChg>
      <pc:sldChg chg="add modNotesTx">
        <pc:chgData name="Nina Scheres" userId="80903a00-5585-4e22-89a7-7cf971f2d854" providerId="ADAL" clId="{DE508619-6EBE-498B-8CAB-5B2C3866F0FE}" dt="2026-04-23T09:01:10.701" v="7394" actId="20577"/>
        <pc:sldMkLst>
          <pc:docMk/>
          <pc:sldMk cId="1076725632" sldId="1108"/>
        </pc:sldMkLst>
      </pc:sldChg>
      <pc:sldChg chg="add">
        <pc:chgData name="Nina Scheres" userId="80903a00-5585-4e22-89a7-7cf971f2d854" providerId="ADAL" clId="{DE508619-6EBE-498B-8CAB-5B2C3866F0FE}" dt="2026-04-23T09:03:07.132" v="7697"/>
        <pc:sldMkLst>
          <pc:docMk/>
          <pc:sldMk cId="4148938737" sldId="1109"/>
        </pc:sldMkLst>
      </pc:sldChg>
      <pc:sldChg chg="add">
        <pc:chgData name="Nina Scheres" userId="80903a00-5585-4e22-89a7-7cf971f2d854" providerId="ADAL" clId="{DE508619-6EBE-498B-8CAB-5B2C3866F0FE}" dt="2026-04-23T09:03:07.132" v="7697"/>
        <pc:sldMkLst>
          <pc:docMk/>
          <pc:sldMk cId="2317131470" sldId="11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3B23B-9E7C-4674-8EF5-ED7E038193BC}" type="datetimeFigureOut">
              <a:rPr lang="nl-NL" smtClean="0"/>
              <a:t>11-8-2026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866C77-719A-44B4-A8FC-FEA20688DC15}" type="slidenum">
              <a:rPr lang="nl-NL" smtClean="0"/>
              <a:t>‹nr.›</a:t>
            </a:fld>
            <a:endParaRPr lang="nl-NL"/>
          </a:p>
        </p:txBody>
      </p:sp>
    </p:spTree>
    <p:extLst>
      <p:ext uri="{BB962C8B-B14F-4D97-AF65-F5344CB8AC3E}">
        <p14:creationId xmlns:p14="http://schemas.microsoft.com/office/powerpoint/2010/main" val="2708926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D5446-6140-12A3-66A1-7011B9A1E8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B4B908-EDBB-1651-2199-7252DF735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4370F-74D7-47E2-55EF-2C55D538F603}"/>
              </a:ext>
            </a:extLst>
          </p:cNvPr>
          <p:cNvSpPr>
            <a:spLocks noGrp="1"/>
          </p:cNvSpPr>
          <p:nvPr>
            <p:ph type="body" idx="1"/>
          </p:nvPr>
        </p:nvSpPr>
        <p:spPr/>
        <p:txBody>
          <a:bodyPr/>
          <a:lstStyle/>
          <a:p>
            <a:r>
              <a:rPr lang="en-US" dirty="0"/>
              <a:t>This structure also works very well if you’ve not redesigned your course, but when you start with a new group of TAs, or actually any time you do a course with TAs. Getting everyone on board with your course goals and structure, and discussing expectations and tasks for the TA is a great way to start.</a:t>
            </a:r>
          </a:p>
        </p:txBody>
      </p:sp>
      <p:sp>
        <p:nvSpPr>
          <p:cNvPr id="4" name="Slide Number Placeholder 3">
            <a:extLst>
              <a:ext uri="{FF2B5EF4-FFF2-40B4-BE49-F238E27FC236}">
                <a16:creationId xmlns:a16="http://schemas.microsoft.com/office/drawing/2014/main" id="{8414E853-3FD6-1062-1E62-DC046D3ABDCC}"/>
              </a:ext>
            </a:extLst>
          </p:cNvPr>
          <p:cNvSpPr>
            <a:spLocks noGrp="1"/>
          </p:cNvSpPr>
          <p:nvPr>
            <p:ph type="sldNum" sz="quarter" idx="5"/>
          </p:nvPr>
        </p:nvSpPr>
        <p:spPr/>
        <p:txBody>
          <a:bodyPr/>
          <a:lstStyle/>
          <a:p>
            <a:fld id="{3F96C7F8-FC49-3243-9925-BCA2631A4E56}" type="slidenum">
              <a:rPr lang="en-GB" smtClean="0"/>
              <a:t>2</a:t>
            </a:fld>
            <a:endParaRPr lang="en-GB"/>
          </a:p>
        </p:txBody>
      </p:sp>
    </p:spTree>
    <p:extLst>
      <p:ext uri="{BB962C8B-B14F-4D97-AF65-F5344CB8AC3E}">
        <p14:creationId xmlns:p14="http://schemas.microsoft.com/office/powerpoint/2010/main" val="42632656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Give a clear </a:t>
            </a:r>
            <a:r>
              <a:rPr lang="nl-NL" dirty="0" err="1"/>
              <a:t>pointwise</a:t>
            </a:r>
            <a:r>
              <a:rPr lang="nl-NL" dirty="0"/>
              <a:t> overview of </a:t>
            </a:r>
            <a:r>
              <a:rPr lang="nl-NL" dirty="0" err="1"/>
              <a:t>the</a:t>
            </a:r>
            <a:r>
              <a:rPr lang="nl-NL" dirty="0"/>
              <a:t> main challenges and goals.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Tip: If </a:t>
            </a:r>
            <a:r>
              <a:rPr lang="nl-NL" dirty="0" err="1"/>
              <a:t>TAs</a:t>
            </a:r>
            <a:r>
              <a:rPr lang="nl-NL" dirty="0"/>
              <a:t> give </a:t>
            </a:r>
            <a:r>
              <a:rPr lang="nl-NL" dirty="0" err="1"/>
              <a:t>the</a:t>
            </a:r>
            <a:r>
              <a:rPr lang="nl-NL" dirty="0"/>
              <a:t> course multiple </a:t>
            </a:r>
            <a:r>
              <a:rPr lang="nl-NL" dirty="0" err="1"/>
              <a:t>times</a:t>
            </a:r>
            <a:r>
              <a:rPr lang="nl-NL" dirty="0"/>
              <a:t>, ask if they recognise these challenges.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NB: </a:t>
            </a:r>
            <a:r>
              <a:rPr lang="nl-NL" dirty="0" err="1"/>
              <a:t>Avoid</a:t>
            </a:r>
            <a:r>
              <a:rPr lang="nl-NL" dirty="0"/>
              <a:t> </a:t>
            </a:r>
            <a:r>
              <a:rPr lang="nl-NL" dirty="0" err="1"/>
              <a:t>diving</a:t>
            </a:r>
            <a:r>
              <a:rPr lang="nl-NL" dirty="0"/>
              <a:t> into anekdotes and very specific cases of last </a:t>
            </a:r>
            <a:r>
              <a:rPr lang="nl-NL" dirty="0" err="1"/>
              <a:t>versions</a:t>
            </a:r>
            <a:r>
              <a:rPr lang="nl-NL" dirty="0"/>
              <a:t>; direct this towards </a:t>
            </a:r>
            <a:r>
              <a:rPr lang="nl-NL" dirty="0" err="1"/>
              <a:t>the</a:t>
            </a:r>
            <a:r>
              <a:rPr lang="nl-NL" dirty="0"/>
              <a:t> core of </a:t>
            </a:r>
            <a:r>
              <a:rPr lang="nl-NL" dirty="0" err="1"/>
              <a:t>the</a:t>
            </a:r>
            <a:r>
              <a:rPr lang="nl-NL" dirty="0"/>
              <a:t> problems. A </a:t>
            </a:r>
            <a:r>
              <a:rPr lang="nl-NL" dirty="0" err="1"/>
              <a:t>specific</a:t>
            </a:r>
            <a:r>
              <a:rPr lang="nl-NL" dirty="0"/>
              <a:t> </a:t>
            </a:r>
            <a:r>
              <a:rPr lang="nl-NL" dirty="0" err="1"/>
              <a:t>example</a:t>
            </a:r>
            <a:r>
              <a:rPr lang="nl-NL" dirty="0"/>
              <a:t> </a:t>
            </a:r>
            <a:r>
              <a:rPr lang="nl-NL" dirty="0" err="1"/>
              <a:t>can</a:t>
            </a:r>
            <a:r>
              <a:rPr lang="nl-NL" dirty="0"/>
              <a:t> highlight </a:t>
            </a:r>
            <a:r>
              <a:rPr lang="nl-NL" dirty="0" err="1"/>
              <a:t>the</a:t>
            </a:r>
            <a:r>
              <a:rPr lang="nl-NL" dirty="0"/>
              <a:t> goal or </a:t>
            </a:r>
            <a:r>
              <a:rPr lang="nl-NL" dirty="0" err="1"/>
              <a:t>need</a:t>
            </a:r>
            <a:r>
              <a:rPr lang="nl-NL" dirty="0"/>
              <a:t>, but a memory </a:t>
            </a:r>
            <a:r>
              <a:rPr lang="nl-NL" dirty="0" err="1"/>
              <a:t>recall</a:t>
            </a:r>
            <a:r>
              <a:rPr lang="nl-NL" dirty="0"/>
              <a:t> gossip </a:t>
            </a:r>
            <a:r>
              <a:rPr lang="nl-NL" dirty="0" err="1"/>
              <a:t>session</a:t>
            </a:r>
            <a:r>
              <a:rPr lang="nl-NL" dirty="0"/>
              <a:t> is </a:t>
            </a:r>
            <a:r>
              <a:rPr lang="nl-NL" dirty="0" err="1"/>
              <a:t>now</a:t>
            </a:r>
            <a:r>
              <a:rPr lang="nl-NL" dirty="0"/>
              <a:t> </a:t>
            </a:r>
            <a:r>
              <a:rPr lang="nl-NL" dirty="0" err="1"/>
              <a:t>not</a:t>
            </a:r>
            <a:r>
              <a:rPr lang="nl-NL" dirty="0"/>
              <a:t> </a:t>
            </a:r>
            <a:r>
              <a:rPr lang="nl-NL" dirty="0" err="1"/>
              <a:t>your</a:t>
            </a:r>
            <a:r>
              <a:rPr lang="nl-NL" dirty="0"/>
              <a:t> </a:t>
            </a:r>
            <a:r>
              <a:rPr lang="nl-NL" dirty="0" err="1"/>
              <a:t>aim</a:t>
            </a:r>
            <a:r>
              <a:rPr lang="nl-NL" dirty="0"/>
              <a:t> and </a:t>
            </a:r>
            <a:r>
              <a:rPr lang="nl-NL" dirty="0" err="1"/>
              <a:t>will</a:t>
            </a:r>
            <a:r>
              <a:rPr lang="nl-NL" dirty="0"/>
              <a:t> </a:t>
            </a:r>
            <a:r>
              <a:rPr lang="nl-NL" dirty="0" err="1"/>
              <a:t>easily</a:t>
            </a:r>
            <a:r>
              <a:rPr lang="nl-NL" dirty="0"/>
              <a:t> slurp up </a:t>
            </a:r>
            <a:r>
              <a:rPr lang="nl-NL" dirty="0" err="1"/>
              <a:t>your</a:t>
            </a:r>
            <a:r>
              <a:rPr lang="nl-NL" dirty="0"/>
              <a:t> time.</a:t>
            </a:r>
          </a:p>
          <a:p>
            <a:endParaRPr lang="nl-NL" dirty="0"/>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11</a:t>
            </a:fld>
            <a:endParaRPr lang="nl-NL"/>
          </a:p>
        </p:txBody>
      </p:sp>
    </p:spTree>
    <p:extLst>
      <p:ext uri="{BB962C8B-B14F-4D97-AF65-F5344CB8AC3E}">
        <p14:creationId xmlns:p14="http://schemas.microsoft.com/office/powerpoint/2010/main" val="3853693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12</a:t>
            </a:fld>
            <a:endParaRPr lang="nl-NL"/>
          </a:p>
        </p:txBody>
      </p:sp>
    </p:spTree>
    <p:extLst>
      <p:ext uri="{BB962C8B-B14F-4D97-AF65-F5344CB8AC3E}">
        <p14:creationId xmlns:p14="http://schemas.microsoft.com/office/powerpoint/2010/main" val="2647383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Explain your course design, </a:t>
            </a:r>
            <a:r>
              <a:rPr lang="nl-NL" dirty="0" err="1"/>
              <a:t>ideally</a:t>
            </a:r>
            <a:r>
              <a:rPr lang="nl-NL" dirty="0"/>
              <a:t> with a </a:t>
            </a:r>
            <a:r>
              <a:rPr lang="nl-NL" dirty="0" err="1"/>
              <a:t>visual</a:t>
            </a:r>
            <a:r>
              <a:rPr lang="nl-NL" dirty="0"/>
              <a:t>. </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13</a:t>
            </a:fld>
            <a:endParaRPr lang="nl-NL"/>
          </a:p>
        </p:txBody>
      </p:sp>
    </p:spTree>
    <p:extLst>
      <p:ext uri="{BB962C8B-B14F-4D97-AF65-F5344CB8AC3E}">
        <p14:creationId xmlns:p14="http://schemas.microsoft.com/office/powerpoint/2010/main" val="2974660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Fill in your own key </a:t>
            </a:r>
            <a:r>
              <a:rPr lang="nl-NL" dirty="0" err="1"/>
              <a:t>responsibilities</a:t>
            </a:r>
            <a:r>
              <a:rPr lang="nl-NL" dirty="0"/>
              <a:t> and </a:t>
            </a:r>
            <a:r>
              <a:rPr lang="nl-NL" dirty="0" err="1"/>
              <a:t>expectations</a:t>
            </a:r>
            <a:r>
              <a:rPr lang="nl-NL" dirty="0"/>
              <a:t> for your </a:t>
            </a:r>
            <a:r>
              <a:rPr lang="nl-NL" dirty="0" err="1"/>
              <a:t>TAs</a:t>
            </a:r>
            <a:r>
              <a:rPr lang="nl-NL" dirty="0"/>
              <a:t> here, </a:t>
            </a:r>
            <a:r>
              <a:rPr lang="nl-NL" dirty="0" err="1"/>
              <a:t>the</a:t>
            </a:r>
            <a:r>
              <a:rPr lang="nl-NL" dirty="0"/>
              <a:t> examples are for inspiration.</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14</a:t>
            </a:fld>
            <a:endParaRPr lang="nl-NL"/>
          </a:p>
        </p:txBody>
      </p:sp>
    </p:spTree>
    <p:extLst>
      <p:ext uri="{BB962C8B-B14F-4D97-AF65-F5344CB8AC3E}">
        <p14:creationId xmlns:p14="http://schemas.microsoft.com/office/powerpoint/2010/main" val="37059715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If you’re </a:t>
            </a:r>
            <a:r>
              <a:rPr lang="nl-NL" dirty="0" err="1"/>
              <a:t>trying</a:t>
            </a:r>
            <a:r>
              <a:rPr lang="nl-NL" dirty="0"/>
              <a:t> something new, out-of-</a:t>
            </a:r>
            <a:r>
              <a:rPr lang="nl-NL" dirty="0" err="1"/>
              <a:t>the</a:t>
            </a:r>
            <a:r>
              <a:rPr lang="nl-NL" dirty="0"/>
              <a:t>-box, or if </a:t>
            </a:r>
            <a:r>
              <a:rPr lang="nl-NL" dirty="0" err="1"/>
              <a:t>the</a:t>
            </a:r>
            <a:r>
              <a:rPr lang="nl-NL" dirty="0"/>
              <a:t> role of </a:t>
            </a:r>
            <a:r>
              <a:rPr lang="nl-NL" dirty="0" err="1"/>
              <a:t>the</a:t>
            </a:r>
            <a:r>
              <a:rPr lang="nl-NL" dirty="0"/>
              <a:t> TA is different from what </a:t>
            </a:r>
            <a:r>
              <a:rPr lang="nl-NL" dirty="0" err="1"/>
              <a:t>they’ve</a:t>
            </a:r>
            <a:r>
              <a:rPr lang="nl-NL" dirty="0"/>
              <a:t> been used </a:t>
            </a:r>
            <a:r>
              <a:rPr lang="nl-NL" dirty="0" err="1"/>
              <a:t>to</a:t>
            </a:r>
            <a:r>
              <a:rPr lang="nl-NL" dirty="0"/>
              <a:t> er </a:t>
            </a:r>
            <a:r>
              <a:rPr lang="nl-NL" dirty="0" err="1"/>
              <a:t>expect</a:t>
            </a:r>
            <a:r>
              <a:rPr lang="nl-NL" dirty="0"/>
              <a:t>, </a:t>
            </a:r>
            <a:r>
              <a:rPr lang="nl-NL" dirty="0" err="1"/>
              <a:t>consider</a:t>
            </a:r>
            <a:r>
              <a:rPr lang="nl-NL" dirty="0"/>
              <a:t> </a:t>
            </a:r>
            <a:r>
              <a:rPr lang="nl-NL" dirty="0" err="1"/>
              <a:t>checking</a:t>
            </a:r>
            <a:r>
              <a:rPr lang="nl-NL" dirty="0"/>
              <a:t> </a:t>
            </a:r>
            <a:r>
              <a:rPr lang="nl-NL" dirty="0" err="1"/>
              <a:t>how</a:t>
            </a:r>
            <a:r>
              <a:rPr lang="nl-NL" dirty="0"/>
              <a:t> they feel towards </a:t>
            </a:r>
            <a:r>
              <a:rPr lang="nl-NL" dirty="0" err="1"/>
              <a:t>the</a:t>
            </a:r>
            <a:r>
              <a:rPr lang="nl-NL" dirty="0"/>
              <a:t> design. </a:t>
            </a:r>
          </a:p>
          <a:p>
            <a:endParaRPr lang="nl-NL" dirty="0"/>
          </a:p>
          <a:p>
            <a:r>
              <a:rPr lang="nl-NL" dirty="0"/>
              <a:t>Focus on </a:t>
            </a:r>
            <a:r>
              <a:rPr lang="nl-NL" dirty="0" err="1"/>
              <a:t>positive</a:t>
            </a:r>
            <a:r>
              <a:rPr lang="nl-NL" dirty="0"/>
              <a:t> points. If individual </a:t>
            </a:r>
            <a:r>
              <a:rPr lang="nl-NL" dirty="0" err="1"/>
              <a:t>TAs</a:t>
            </a:r>
            <a:r>
              <a:rPr lang="nl-NL" dirty="0"/>
              <a:t> have many concerns due </a:t>
            </a:r>
            <a:r>
              <a:rPr lang="nl-NL" dirty="0" err="1"/>
              <a:t>to</a:t>
            </a:r>
            <a:r>
              <a:rPr lang="nl-NL" dirty="0"/>
              <a:t> a certain reason, offer them a private talk about it.</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16</a:t>
            </a:fld>
            <a:endParaRPr lang="nl-NL"/>
          </a:p>
        </p:txBody>
      </p:sp>
    </p:spTree>
    <p:extLst>
      <p:ext uri="{BB962C8B-B14F-4D97-AF65-F5344CB8AC3E}">
        <p14:creationId xmlns:p14="http://schemas.microsoft.com/office/powerpoint/2010/main" val="841099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If you already have this in mind, present </a:t>
            </a:r>
            <a:r>
              <a:rPr lang="nl-NL" dirty="0" err="1"/>
              <a:t>to</a:t>
            </a:r>
            <a:r>
              <a:rPr lang="nl-NL" dirty="0"/>
              <a:t> </a:t>
            </a:r>
            <a:r>
              <a:rPr lang="nl-NL" dirty="0" err="1"/>
              <a:t>the</a:t>
            </a:r>
            <a:r>
              <a:rPr lang="nl-NL" dirty="0"/>
              <a:t> </a:t>
            </a:r>
            <a:r>
              <a:rPr lang="nl-NL" dirty="0" err="1"/>
              <a:t>TAs</a:t>
            </a:r>
            <a:r>
              <a:rPr lang="nl-NL" dirty="0"/>
              <a:t> what </a:t>
            </a:r>
            <a:r>
              <a:rPr lang="nl-NL" dirty="0" err="1"/>
              <a:t>the</a:t>
            </a:r>
            <a:r>
              <a:rPr lang="nl-NL" dirty="0"/>
              <a:t> actual steps are that you’re going </a:t>
            </a:r>
            <a:r>
              <a:rPr lang="nl-NL" dirty="0" err="1"/>
              <a:t>to</a:t>
            </a:r>
            <a:r>
              <a:rPr lang="nl-NL" dirty="0"/>
              <a:t> take. </a:t>
            </a:r>
          </a:p>
          <a:p>
            <a:r>
              <a:rPr lang="nl-NL" dirty="0" err="1"/>
              <a:t>Alternatively</a:t>
            </a:r>
            <a:r>
              <a:rPr lang="nl-NL" dirty="0"/>
              <a:t>, you can do this as a </a:t>
            </a:r>
            <a:r>
              <a:rPr lang="nl-NL" dirty="0" err="1"/>
              <a:t>group</a:t>
            </a:r>
            <a:r>
              <a:rPr lang="nl-NL" dirty="0"/>
              <a:t> brainstorm/</a:t>
            </a:r>
            <a:r>
              <a:rPr lang="nl-NL" dirty="0" err="1"/>
              <a:t>collection</a:t>
            </a:r>
            <a:r>
              <a:rPr lang="nl-NL" dirty="0"/>
              <a:t>; </a:t>
            </a:r>
            <a:r>
              <a:rPr lang="nl-NL" dirty="0" err="1"/>
              <a:t>see</a:t>
            </a:r>
            <a:r>
              <a:rPr lang="nl-NL" dirty="0"/>
              <a:t> next slide. </a:t>
            </a:r>
          </a:p>
          <a:p>
            <a:endParaRPr lang="en-GB" dirty="0"/>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17</a:t>
            </a:fld>
            <a:endParaRPr lang="nl-NL"/>
          </a:p>
        </p:txBody>
      </p:sp>
    </p:spTree>
    <p:extLst>
      <p:ext uri="{BB962C8B-B14F-4D97-AF65-F5344CB8AC3E}">
        <p14:creationId xmlns:p14="http://schemas.microsoft.com/office/powerpoint/2010/main" val="2998573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6892C-927C-A441-9499-811EE7BD68B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B1460E-326D-4227-9588-D2794CB4F6E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A8CC9F-C6A3-348B-73C8-959DF2731472}"/>
              </a:ext>
            </a:extLst>
          </p:cNvPr>
          <p:cNvSpPr>
            <a:spLocks noGrp="1"/>
          </p:cNvSpPr>
          <p:nvPr>
            <p:ph type="body" idx="1"/>
          </p:nvPr>
        </p:nvSpPr>
        <p:spPr/>
        <p:txBody>
          <a:bodyPr/>
          <a:lstStyle/>
          <a:p>
            <a:r>
              <a:rPr lang="nl-NL" dirty="0"/>
              <a:t>Optional: Do </a:t>
            </a:r>
            <a:r>
              <a:rPr lang="nl-NL" dirty="0" err="1"/>
              <a:t>the</a:t>
            </a:r>
            <a:r>
              <a:rPr lang="nl-NL" dirty="0"/>
              <a:t> </a:t>
            </a:r>
            <a:r>
              <a:rPr lang="nl-NL" dirty="0" err="1"/>
              <a:t>‘how</a:t>
            </a:r>
            <a:r>
              <a:rPr lang="nl-NL" dirty="0"/>
              <a:t>’ session as a joint effort and let </a:t>
            </a:r>
            <a:r>
              <a:rPr lang="nl-NL" dirty="0" err="1"/>
              <a:t>TAs</a:t>
            </a:r>
            <a:r>
              <a:rPr lang="nl-NL" dirty="0"/>
              <a:t> think </a:t>
            </a:r>
            <a:r>
              <a:rPr lang="nl-NL" dirty="0" err="1"/>
              <a:t>along</a:t>
            </a:r>
            <a:r>
              <a:rPr lang="nl-NL" dirty="0"/>
              <a:t>. </a:t>
            </a:r>
          </a:p>
        </p:txBody>
      </p:sp>
      <p:sp>
        <p:nvSpPr>
          <p:cNvPr id="4" name="Tijdelijke aanduiding voor dianummer 3">
            <a:extLst>
              <a:ext uri="{FF2B5EF4-FFF2-40B4-BE49-F238E27FC236}">
                <a16:creationId xmlns:a16="http://schemas.microsoft.com/office/drawing/2014/main" id="{5EA0EC97-549E-3D0B-E4F4-03FD44E827A7}"/>
              </a:ext>
            </a:extLst>
          </p:cNvPr>
          <p:cNvSpPr>
            <a:spLocks noGrp="1"/>
          </p:cNvSpPr>
          <p:nvPr>
            <p:ph type="sldNum" sz="quarter" idx="5"/>
          </p:nvPr>
        </p:nvSpPr>
        <p:spPr/>
        <p:txBody>
          <a:bodyPr/>
          <a:lstStyle/>
          <a:p>
            <a:fld id="{14866C77-719A-44B4-A8FC-FEA20688DC15}" type="slidenum">
              <a:rPr lang="nl-NL" smtClean="0"/>
              <a:t>18</a:t>
            </a:fld>
            <a:endParaRPr lang="nl-NL"/>
          </a:p>
        </p:txBody>
      </p:sp>
    </p:spTree>
    <p:extLst>
      <p:ext uri="{BB962C8B-B14F-4D97-AF65-F5344CB8AC3E}">
        <p14:creationId xmlns:p14="http://schemas.microsoft.com/office/powerpoint/2010/main" val="1595217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Be </a:t>
            </a:r>
            <a:r>
              <a:rPr lang="nl-NL" dirty="0" err="1"/>
              <a:t>aware</a:t>
            </a:r>
            <a:r>
              <a:rPr lang="nl-NL" dirty="0"/>
              <a:t> of </a:t>
            </a:r>
            <a:r>
              <a:rPr lang="nl-NL" dirty="0" err="1"/>
              <a:t>what</a:t>
            </a:r>
            <a:r>
              <a:rPr lang="nl-NL" dirty="0"/>
              <a:t> </a:t>
            </a:r>
            <a:r>
              <a:rPr lang="nl-NL" dirty="0" err="1"/>
              <a:t>can</a:t>
            </a:r>
            <a:r>
              <a:rPr lang="nl-NL" dirty="0"/>
              <a:t> </a:t>
            </a:r>
            <a:r>
              <a:rPr lang="nl-NL" dirty="0" err="1"/>
              <a:t>be</a:t>
            </a:r>
            <a:r>
              <a:rPr lang="nl-NL" dirty="0"/>
              <a:t> </a:t>
            </a:r>
            <a:r>
              <a:rPr lang="nl-NL" dirty="0" err="1"/>
              <a:t>asked</a:t>
            </a:r>
            <a:r>
              <a:rPr lang="nl-NL" dirty="0"/>
              <a:t> of </a:t>
            </a:r>
            <a:r>
              <a:rPr lang="nl-NL" dirty="0" err="1"/>
              <a:t>TAs</a:t>
            </a:r>
            <a:r>
              <a:rPr lang="nl-NL" dirty="0"/>
              <a:t> and </a:t>
            </a:r>
            <a:r>
              <a:rPr lang="nl-NL" dirty="0" err="1"/>
              <a:t>what</a:t>
            </a:r>
            <a:r>
              <a:rPr lang="nl-NL" dirty="0"/>
              <a:t> </a:t>
            </a:r>
            <a:r>
              <a:rPr lang="nl-NL" dirty="0" err="1"/>
              <a:t>falls</a:t>
            </a:r>
            <a:r>
              <a:rPr lang="nl-NL" dirty="0"/>
              <a:t> </a:t>
            </a:r>
            <a:r>
              <a:rPr lang="nl-NL" dirty="0" err="1"/>
              <a:t>within</a:t>
            </a:r>
            <a:r>
              <a:rPr lang="nl-NL" dirty="0"/>
              <a:t> </a:t>
            </a:r>
            <a:r>
              <a:rPr lang="nl-NL" dirty="0" err="1"/>
              <a:t>their</a:t>
            </a:r>
            <a:r>
              <a:rPr lang="nl-NL" dirty="0"/>
              <a:t> </a:t>
            </a:r>
            <a:r>
              <a:rPr lang="nl-NL" dirty="0" err="1"/>
              <a:t>responsibility</a:t>
            </a:r>
            <a:r>
              <a:rPr lang="nl-NL" dirty="0"/>
              <a:t>. </a:t>
            </a:r>
            <a:r>
              <a:rPr lang="nl-NL" dirty="0" err="1"/>
              <a:t>They</a:t>
            </a:r>
            <a:r>
              <a:rPr lang="nl-NL" dirty="0"/>
              <a:t> </a:t>
            </a:r>
            <a:r>
              <a:rPr lang="nl-NL" dirty="0" err="1"/>
              <a:t>can</a:t>
            </a:r>
            <a:r>
              <a:rPr lang="nl-NL" dirty="0"/>
              <a:t> </a:t>
            </a:r>
            <a:r>
              <a:rPr lang="nl-NL" dirty="0" err="1"/>
              <a:t>not</a:t>
            </a:r>
            <a:r>
              <a:rPr lang="nl-NL" dirty="0"/>
              <a:t> have end </a:t>
            </a:r>
            <a:r>
              <a:rPr lang="nl-NL" dirty="0" err="1"/>
              <a:t>responsibility</a:t>
            </a:r>
            <a:r>
              <a:rPr lang="nl-NL" dirty="0"/>
              <a:t> </a:t>
            </a:r>
            <a:r>
              <a:rPr lang="nl-NL" dirty="0" err="1"/>
              <a:t>for</a:t>
            </a:r>
            <a:r>
              <a:rPr lang="nl-NL" dirty="0"/>
              <a:t> </a:t>
            </a:r>
            <a:r>
              <a:rPr lang="nl-NL" dirty="0" err="1"/>
              <a:t>grading</a:t>
            </a:r>
            <a:r>
              <a:rPr lang="nl-NL" dirty="0"/>
              <a:t> </a:t>
            </a:r>
            <a:r>
              <a:rPr lang="nl-NL" dirty="0" err="1"/>
              <a:t>models</a:t>
            </a:r>
            <a:r>
              <a:rPr lang="nl-NL" dirty="0"/>
              <a:t>, </a:t>
            </a:r>
            <a:r>
              <a:rPr lang="nl-NL" dirty="0" err="1"/>
              <a:t>for</a:t>
            </a:r>
            <a:r>
              <a:rPr lang="nl-NL" dirty="0"/>
              <a:t> </a:t>
            </a:r>
            <a:r>
              <a:rPr lang="nl-NL" dirty="0" err="1"/>
              <a:t>example</a:t>
            </a:r>
            <a:r>
              <a:rPr lang="nl-NL" dirty="0"/>
              <a:t>.</a:t>
            </a:r>
          </a:p>
        </p:txBody>
      </p:sp>
      <p:sp>
        <p:nvSpPr>
          <p:cNvPr id="4" name="Tijdelijke aanduiding voor dianummer 3"/>
          <p:cNvSpPr>
            <a:spLocks noGrp="1"/>
          </p:cNvSpPr>
          <p:nvPr>
            <p:ph type="sldNum" sz="quarter" idx="5"/>
          </p:nvPr>
        </p:nvSpPr>
        <p:spPr/>
        <p:txBody>
          <a:bodyPr/>
          <a:lstStyle/>
          <a:p>
            <a:fld id="{14866C77-719A-44B4-A8FC-FEA20688DC15}" type="slidenum">
              <a:rPr lang="nl-NL" smtClean="0"/>
              <a:t>19</a:t>
            </a:fld>
            <a:endParaRPr lang="nl-NL"/>
          </a:p>
        </p:txBody>
      </p:sp>
    </p:spTree>
    <p:extLst>
      <p:ext uri="{BB962C8B-B14F-4D97-AF65-F5344CB8AC3E}">
        <p14:creationId xmlns:p14="http://schemas.microsoft.com/office/powerpoint/2010/main" val="30888703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A6B6C462-5880-4662-AB75-B6CD541FD49B}" type="slidenum">
              <a:rPr lang="nl-NL" smtClean="0"/>
              <a:t>‹nr.›</a:t>
            </a:fld>
            <a:endParaRPr lang="nl-NL"/>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2809097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801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166998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502921"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3130640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2F714BA4-87F9-48CB-8B89-39228B7CF742}" type="datetimeFigureOut">
              <a:rPr lang="nl-NL" smtClean="0"/>
              <a:t>11-8-2026</a:t>
            </a:fld>
            <a:endParaRPr lang="nl-NL"/>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A6B6C462-5880-4662-AB75-B6CD541FD49B}" type="slidenum">
              <a:rPr lang="nl-NL" smtClean="0"/>
              <a:t>‹nr.›</a:t>
            </a:fld>
            <a:endParaRPr lang="nl-NL"/>
          </a:p>
        </p:txBody>
      </p:sp>
      <p:sp>
        <p:nvSpPr>
          <p:cNvPr id="14" name="Rectangle 12">
            <a:extLst>
              <a:ext uri="{FF2B5EF4-FFF2-40B4-BE49-F238E27FC236}">
                <a16:creationId xmlns:a16="http://schemas.microsoft.com/office/drawing/2014/main" id="{C28D357D-E0D2-6188-9CDD-D70A44DAD081}"/>
              </a:ext>
            </a:extLst>
          </p:cNvPr>
          <p:cNvSpPr/>
          <p:nvPr/>
        </p:nvSpPr>
        <p:spPr>
          <a:xfrm>
            <a:off x="498833" y="787355"/>
            <a:ext cx="128017" cy="704088"/>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191316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904974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8044051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742168"/>
          </a:solidFill>
          <a:ln>
            <a:solidFill>
              <a:srgbClr val="7421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2F714BA4-87F9-48CB-8B89-39228B7CF742}" type="datetimeFigureOut">
              <a:rPr lang="nl-NL" smtClean="0"/>
              <a:t>11-8-2026</a:t>
            </a:fld>
            <a:endParaRPr lang="nl-NL"/>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4237694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16960111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A6B6C462-5880-4662-AB75-B6CD541FD49B}" type="slidenum">
              <a:rPr lang="nl-NL" smtClean="0"/>
              <a:t>‹nr.›</a:t>
            </a:fld>
            <a:endParaRPr lang="nl-NL"/>
          </a:p>
        </p:txBody>
      </p:sp>
    </p:spTree>
    <p:extLst>
      <p:ext uri="{BB962C8B-B14F-4D97-AF65-F5344CB8AC3E}">
        <p14:creationId xmlns:p14="http://schemas.microsoft.com/office/powerpoint/2010/main" val="2383221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4263703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1" name="Rectangle 12">
            <a:extLst>
              <a:ext uri="{FF2B5EF4-FFF2-40B4-BE49-F238E27FC236}">
                <a16:creationId xmlns:a16="http://schemas.microsoft.com/office/drawing/2014/main" id="{D659F7F7-128E-A5E6-3BB5-B6C0A07F8AE4}"/>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4102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6565349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2" name="Rectangle 12">
            <a:extLst>
              <a:ext uri="{FF2B5EF4-FFF2-40B4-BE49-F238E27FC236}">
                <a16:creationId xmlns:a16="http://schemas.microsoft.com/office/drawing/2014/main" id="{B7FEEF66-E1AB-D4D2-5129-4C197FDC5FEB}"/>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94078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CD257F74-42D0-7368-97FF-78B895EFFAAE}"/>
              </a:ext>
            </a:extLst>
          </p:cNvPr>
          <p:cNvSpPr/>
          <p:nvPr/>
        </p:nvSpPr>
        <p:spPr>
          <a:xfrm>
            <a:off x="502921" y="787355"/>
            <a:ext cx="128017" cy="704088"/>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0583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6665949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3367266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CB45B8"/>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34685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B333A1"/>
          </a:solidFill>
          <a:ln>
            <a:solidFill>
              <a:srgbClr val="B33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870853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7869313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9391213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hasCustomPrompt="1"/>
          </p:nvPr>
        </p:nvSpPr>
        <p:spPr>
          <a:xfrm>
            <a:off x="576073" y="1124712"/>
            <a:ext cx="11036808" cy="3172968"/>
          </a:xfrm>
        </p:spPr>
        <p:txBody>
          <a:bodyPr anchor="b">
            <a:normAutofit/>
          </a:bodyPr>
          <a:lstStyle>
            <a:lvl1pPr algn="l">
              <a:defRPr sz="8000"/>
            </a:lvl1pPr>
          </a:lstStyle>
          <a:p>
            <a:r>
              <a:rPr lang="en-US" err="1"/>
              <a:t>Titel</a:t>
            </a:r>
            <a:endParaRPr lang="en-US"/>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hasCustomPrompt="1"/>
          </p:nvPr>
        </p:nvSpPr>
        <p:spPr>
          <a:xfrm>
            <a:off x="576073" y="4727448"/>
            <a:ext cx="11036808" cy="1481328"/>
          </a:xfrm>
        </p:spPr>
        <p:txBody>
          <a:bodyPr>
            <a:normAutofit/>
          </a:bodyPr>
          <a:lstStyle>
            <a:lvl1pPr marL="0" indent="0" algn="l">
              <a:buNone/>
              <a:defRPr sz="2800"/>
            </a:lvl1pPr>
            <a:lvl2pPr marL="457203" indent="0" algn="ctr">
              <a:buNone/>
              <a:defRPr sz="2000"/>
            </a:lvl2pPr>
            <a:lvl3pPr marL="914406" indent="0" algn="ctr">
              <a:buNone/>
              <a:defRPr sz="1800"/>
            </a:lvl3pPr>
            <a:lvl4pPr marL="1371609" indent="0" algn="ctr">
              <a:buNone/>
              <a:defRPr sz="1600"/>
            </a:lvl4pPr>
            <a:lvl5pPr marL="1828812" indent="0" algn="ctr">
              <a:buNone/>
              <a:defRPr sz="1600"/>
            </a:lvl5pPr>
            <a:lvl6pPr marL="2286015" indent="0" algn="ctr">
              <a:buNone/>
              <a:defRPr sz="1600"/>
            </a:lvl6pPr>
            <a:lvl7pPr marL="2743218" indent="0" algn="ctr">
              <a:buNone/>
              <a:defRPr sz="1600"/>
            </a:lvl7pPr>
            <a:lvl8pPr marL="3200421" indent="0" algn="ctr">
              <a:buNone/>
              <a:defRPr sz="1600"/>
            </a:lvl8pPr>
            <a:lvl9pPr marL="3657624" indent="0" algn="ctr">
              <a:buNone/>
              <a:defRPr sz="1600"/>
            </a:lvl9pPr>
          </a:lstStyle>
          <a:p>
            <a:r>
              <a:rPr lang="en-US" err="1"/>
              <a:t>Subtitel</a:t>
            </a:r>
            <a:endParaRPr lang="en-US"/>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4"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2" y="6356353"/>
            <a:ext cx="2743200" cy="365125"/>
          </a:xfrm>
        </p:spPr>
        <p:txBody>
          <a:bodyPr/>
          <a:lstStyle/>
          <a:p>
            <a:fld id="{B2DC25EE-239B-4C5F-AAD1-255A7D5F1EE2}" type="slidenum">
              <a:rPr lang="en-US" smtClean="0"/>
              <a:t>‹nr.›</a:t>
            </a:fld>
            <a:endParaRPr lang="en-US"/>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3" y="4501204"/>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Afbeelding 8">
            <a:extLst>
              <a:ext uri="{FF2B5EF4-FFF2-40B4-BE49-F238E27FC236}">
                <a16:creationId xmlns:a16="http://schemas.microsoft.com/office/drawing/2014/main" id="{A36D8721-6F59-AD69-C7FB-025904A2254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397" y="6134565"/>
            <a:ext cx="1557338" cy="716620"/>
          </a:xfrm>
          <a:prstGeom prst="rect">
            <a:avLst/>
          </a:prstGeom>
        </p:spPr>
      </p:pic>
    </p:spTree>
    <p:extLst>
      <p:ext uri="{BB962C8B-B14F-4D97-AF65-F5344CB8AC3E}">
        <p14:creationId xmlns:p14="http://schemas.microsoft.com/office/powerpoint/2010/main" val="193418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6FBB9D-1CAA-4D05-AB33-BABDFE17B843}"/>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04727B71-B4B6-4823-80A1-68C40B475118}"/>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hasCustomPrompt="1"/>
          </p:nvPr>
        </p:nvSpPr>
        <p:spPr>
          <a:xfrm>
            <a:off x="1115568" y="548640"/>
            <a:ext cx="10168128" cy="1179576"/>
          </a:xfrm>
        </p:spPr>
        <p:txBody>
          <a:bodyPr>
            <a:normAutofit/>
          </a:bodyPr>
          <a:lstStyle>
            <a:lvl1pPr>
              <a:defRPr sz="4000"/>
            </a:lvl1pPr>
          </a:lstStyle>
          <a:p>
            <a:r>
              <a:rPr lang="en-US" err="1"/>
              <a:t>Voeg</a:t>
            </a:r>
            <a:r>
              <a:rPr lang="en-US"/>
              <a:t> </a:t>
            </a:r>
            <a:r>
              <a:rPr lang="en-US" err="1"/>
              <a:t>hier</a:t>
            </a:r>
            <a:r>
              <a:rPr lang="en-US"/>
              <a:t> je </a:t>
            </a:r>
            <a:r>
              <a:rPr lang="en-US" err="1"/>
              <a:t>titel</a:t>
            </a:r>
            <a:r>
              <a:rPr lang="en-US"/>
              <a:t> toe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7"/>
            <a:ext cx="10168128"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9" name="Rectangle 12">
            <a:extLst>
              <a:ext uri="{FF2B5EF4-FFF2-40B4-BE49-F238E27FC236}">
                <a16:creationId xmlns:a16="http://schemas.microsoft.com/office/drawing/2014/main" id="{8E5C42A2-87E8-6C09-A689-09FFE54F743B}"/>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5892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AEDC5C-2E87-49C6-AB07-A95E5F39ED8E}"/>
              </a:ext>
            </a:extLst>
          </p:cNvPr>
          <p:cNvSpPr/>
          <p:nvPr/>
        </p:nvSpPr>
        <p:spPr>
          <a:xfrm>
            <a:off x="558212" y="4981423"/>
            <a:ext cx="11134956" cy="822960"/>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5" y="640083"/>
            <a:ext cx="10890504" cy="4114800"/>
          </a:xfrm>
        </p:spPr>
        <p:txBody>
          <a:bodyPr anchor="b">
            <a:normAutofit/>
          </a:bodyPr>
          <a:lstStyle>
            <a:lvl1pPr>
              <a:defRPr sz="6600"/>
            </a:lvl1pPr>
          </a:lstStyle>
          <a:p>
            <a:r>
              <a:rPr lang="nl-NL"/>
              <a:t>Klik om stijl te bewerken</a:t>
            </a:r>
            <a:endParaRPr lang="en-US"/>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50" y="5102352"/>
            <a:ext cx="10607040" cy="585216"/>
          </a:xfrm>
        </p:spPr>
        <p:txBody>
          <a:bodyPr anchor="ctr">
            <a:normAutofit/>
          </a:bodyPr>
          <a:lstStyle>
            <a:lvl1pPr marL="0" indent="0">
              <a:buNone/>
              <a:defRPr sz="2000">
                <a:solidFill>
                  <a:schemeClr val="tx2">
                    <a:lumMod val="75000"/>
                    <a:lumOff val="25000"/>
                  </a:schemeClr>
                </a:solidFill>
              </a:defRPr>
            </a:lvl1pPr>
            <a:lvl2pPr marL="457203" indent="0">
              <a:buNone/>
              <a:defRPr sz="2000">
                <a:solidFill>
                  <a:schemeClr val="tx1">
                    <a:tint val="75000"/>
                  </a:schemeClr>
                </a:solidFill>
              </a:defRPr>
            </a:lvl2pPr>
            <a:lvl3pPr marL="914406" indent="0">
              <a:buNone/>
              <a:defRPr sz="1800">
                <a:solidFill>
                  <a:schemeClr val="tx1">
                    <a:tint val="75000"/>
                  </a:schemeClr>
                </a:solidFill>
              </a:defRPr>
            </a:lvl3pPr>
            <a:lvl4pPr marL="1371609" indent="0">
              <a:buNone/>
              <a:defRPr sz="1600">
                <a:solidFill>
                  <a:schemeClr val="tx1">
                    <a:tint val="75000"/>
                  </a:schemeClr>
                </a:solidFill>
              </a:defRPr>
            </a:lvl4pPr>
            <a:lvl5pPr marL="1828812" indent="0">
              <a:buNone/>
              <a:defRPr sz="1600">
                <a:solidFill>
                  <a:schemeClr val="tx1">
                    <a:tint val="75000"/>
                  </a:schemeClr>
                </a:solidFill>
              </a:defRPr>
            </a:lvl5pPr>
            <a:lvl6pPr marL="2286015" indent="0">
              <a:buNone/>
              <a:defRPr sz="1600">
                <a:solidFill>
                  <a:schemeClr val="tx1">
                    <a:tint val="75000"/>
                  </a:schemeClr>
                </a:solidFill>
              </a:defRPr>
            </a:lvl6pPr>
            <a:lvl7pPr marL="2743218" indent="0">
              <a:buNone/>
              <a:defRPr sz="1600">
                <a:solidFill>
                  <a:schemeClr val="tx1">
                    <a:tint val="75000"/>
                  </a:schemeClr>
                </a:solidFill>
              </a:defRPr>
            </a:lvl7pPr>
            <a:lvl8pPr marL="3200421" indent="0">
              <a:buNone/>
              <a:defRPr sz="1600">
                <a:solidFill>
                  <a:schemeClr val="tx1">
                    <a:tint val="75000"/>
                  </a:schemeClr>
                </a:solidFill>
              </a:defRPr>
            </a:lvl8pPr>
            <a:lvl9pPr marL="3657624" indent="0">
              <a:buNone/>
              <a:defRPr sz="1600">
                <a:solidFill>
                  <a:schemeClr val="tx1">
                    <a:tint val="75000"/>
                  </a:schemeClr>
                </a:solidFill>
              </a:defRPr>
            </a:lvl9pPr>
          </a:lstStyle>
          <a:p>
            <a:pPr lvl="0"/>
            <a:r>
              <a:rPr lang="nl-NL"/>
              <a:t>Klikken om de tekststijl van het model te bewerken</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242133136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076262E-36A0-40C6-ADE6-90CD9FB9B9EA}"/>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2677A9B-4D1D-4D80-912C-24570140A650}"/>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7"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7"/>
            <a:ext cx="4937760" cy="36941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3" name="Rectangle 12">
            <a:extLst>
              <a:ext uri="{FF2B5EF4-FFF2-40B4-BE49-F238E27FC236}">
                <a16:creationId xmlns:a16="http://schemas.microsoft.com/office/drawing/2014/main" id="{51A49AA3-2D09-009B-A3B1-AF79DD6845A6}"/>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21621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B671BDE-E45C-41A1-9B98-4A607D703855}"/>
              </a:ext>
            </a:extLst>
          </p:cNvPr>
          <p:cNvSpPr/>
          <p:nvPr/>
        </p:nvSpPr>
        <p:spPr>
          <a:xfrm>
            <a:off x="558211" y="0"/>
            <a:ext cx="11167447" cy="2018806"/>
          </a:xfrm>
          <a:prstGeom prst="rect">
            <a:avLst/>
          </a:prstGeom>
          <a:noFill/>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99500CE-917A-4D03-A7DF-71D8EBBC1537}"/>
              </a:ext>
            </a:extLst>
          </p:cNvPr>
          <p:cNvSpPr/>
          <p:nvPr/>
        </p:nvSpPr>
        <p:spPr>
          <a:xfrm>
            <a:off x="566930" y="2"/>
            <a:ext cx="11155680" cy="2011680"/>
          </a:xfrm>
          <a:prstGeom prst="rect">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nl-NL"/>
              <a:t>Klik om stijl te bewerken</a:t>
            </a:r>
            <a:endParaRPr lang="en-US"/>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7"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7" y="3203691"/>
            <a:ext cx="4937760" cy="2968512"/>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nl-NL"/>
              <a:t>Klikken om de tekststijl van het model te bewerken</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3"/>
            <a:ext cx="2743200" cy="365125"/>
          </a:xfrm>
        </p:spPr>
        <p:txBody>
          <a:bodyPr/>
          <a:lstStyle/>
          <a:p>
            <a:fld id="{02AC24A9-CCB6-4F8D-B8DB-C2F3692CFA5A}" type="datetimeFigureOut">
              <a:rPr lang="en-US" smtClean="0"/>
              <a:t>8/11/2026</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3"/>
            <a:ext cx="2743200" cy="365125"/>
          </a:xfrm>
        </p:spPr>
        <p:txBody>
          <a:bodyPr/>
          <a:lstStyle/>
          <a:p>
            <a:fld id="{B2DC25EE-239B-4C5F-AAD1-255A7D5F1EE2}" type="slidenum">
              <a:rPr lang="en-US" smtClean="0"/>
              <a:t>‹nr.›</a:t>
            </a:fld>
            <a:endParaRPr lang="en-US"/>
          </a:p>
        </p:txBody>
      </p:sp>
      <p:sp>
        <p:nvSpPr>
          <p:cNvPr id="14" name="Rectangle 12">
            <a:extLst>
              <a:ext uri="{FF2B5EF4-FFF2-40B4-BE49-F238E27FC236}">
                <a16:creationId xmlns:a16="http://schemas.microsoft.com/office/drawing/2014/main" id="{A6654F35-26B1-4CD2-D892-63EEA00E6A18}"/>
              </a:ext>
            </a:extLst>
          </p:cNvPr>
          <p:cNvSpPr/>
          <p:nvPr/>
        </p:nvSpPr>
        <p:spPr>
          <a:xfrm>
            <a:off x="502921" y="787355"/>
            <a:ext cx="128017" cy="704088"/>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37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C0689C4-0DB3-408B-A956-40326B4AE4C4}"/>
              </a:ext>
            </a:extLst>
          </p:cNvPr>
          <p:cNvSpPr/>
          <p:nvPr/>
        </p:nvSpPr>
        <p:spPr>
          <a:xfrm>
            <a:off x="665855" y="1533525"/>
            <a:ext cx="10917063" cy="3790950"/>
          </a:xfrm>
          <a:prstGeom prst="rect">
            <a:avLst/>
          </a:prstGeom>
          <a:noFill/>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800"/>
            <a:ext cx="128017" cy="91440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3" y="1938528"/>
            <a:ext cx="10177272" cy="2990088"/>
          </a:xfrm>
        </p:spPr>
        <p:txBody>
          <a:bodyPr>
            <a:normAutofit/>
          </a:bodyPr>
          <a:lstStyle>
            <a:lvl1pPr>
              <a:defRPr sz="5400"/>
            </a:lvl1pPr>
          </a:lstStyle>
          <a:p>
            <a:r>
              <a:rPr lang="nl-NL"/>
              <a:t>Klik om stijl te bewerken</a:t>
            </a:r>
            <a:endParaRPr lang="en-US"/>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9925811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2808731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4"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726168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noFill/>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3" y="1618378"/>
            <a:ext cx="146304" cy="822960"/>
          </a:xfrm>
          <a:prstGeom prst="rect">
            <a:avLst/>
          </a:prstGeom>
          <a:solidFill>
            <a:srgbClr val="D876CA"/>
          </a:solidFill>
          <a:ln>
            <a:solidFill>
              <a:srgbClr val="D876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6"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30"/>
            <a:ext cx="3099816" cy="1709928"/>
          </a:xfrm>
        </p:spPr>
        <p:txBody>
          <a:bodyPr tIns="45720" anchor="t">
            <a:normAutofit/>
          </a:bodyPr>
          <a:lstStyle>
            <a:lvl1pPr>
              <a:lnSpc>
                <a:spcPct val="100000"/>
              </a:lnSpc>
              <a:defRPr sz="3400"/>
            </a:lvl1pPr>
          </a:lstStyle>
          <a:p>
            <a:r>
              <a:rPr lang="nl-NL"/>
              <a:t>Klik om stijl te bewerken</a:t>
            </a:r>
            <a:endParaRPr lang="en-US"/>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4" y="1161288"/>
            <a:ext cx="6729984" cy="4645152"/>
          </a:xfrm>
        </p:spPr>
        <p:txBody>
          <a:bodyPr>
            <a:normAutofit/>
          </a:bodyPr>
          <a:lstStyle>
            <a:lvl1pPr marL="0" indent="0">
              <a:buNone/>
              <a:defRPr sz="28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r>
              <a:rPr lang="nl-NL"/>
              <a:t>Klik op het pictogram als u een afbeelding wilt toevoegen</a:t>
            </a:r>
            <a:endParaRPr lang="en-US"/>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6"/>
            <a:ext cx="3099816" cy="2057400"/>
          </a:xfrm>
        </p:spPr>
        <p:txBody>
          <a:bodyPr>
            <a:normAutofit/>
          </a:bodyPr>
          <a:lstStyle>
            <a:lvl1pPr marL="0" indent="0">
              <a:buNone/>
              <a:defRPr sz="18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nl-NL"/>
              <a:t>Klikken om de tekststijl van het model te bewerken</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3"/>
            <a:ext cx="2743200" cy="365125"/>
          </a:xfrm>
        </p:spPr>
        <p:txBody>
          <a:bodyPr/>
          <a:lstStyle/>
          <a:p>
            <a:fld id="{02AC24A9-CCB6-4F8D-B8DB-C2F3692CFA5A}" type="datetimeFigureOut">
              <a:rPr lang="en-US" smtClean="0"/>
              <a:t>8/11/2026</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227236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nl-NL"/>
              <a:t>Klik om stijl te bewerken</a:t>
            </a:r>
            <a:endParaRPr lang="en-US"/>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352960311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7"/>
            <a:ext cx="2628900" cy="5811838"/>
          </a:xfrm>
        </p:spPr>
        <p:txBody>
          <a:bodyPr vert="eaVert"/>
          <a:lstStyle/>
          <a:p>
            <a:r>
              <a:rPr lang="nl-NL"/>
              <a:t>Klik om stijl te bewerken</a:t>
            </a:r>
            <a:endParaRPr lang="en-US"/>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7"/>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‹nr.›</a:t>
            </a:fld>
            <a:endParaRPr lang="en-US"/>
          </a:p>
        </p:txBody>
      </p:sp>
    </p:spTree>
    <p:extLst>
      <p:ext uri="{BB962C8B-B14F-4D97-AF65-F5344CB8AC3E}">
        <p14:creationId xmlns:p14="http://schemas.microsoft.com/office/powerpoint/2010/main" val="105129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714BA4-87F9-48CB-8B89-39228B7CF742}" type="datetimeFigureOut">
              <a:rPr lang="nl-NL" smtClean="0"/>
              <a:t>11-8-2026</a:t>
            </a:fld>
            <a:endParaRPr lang="nl-NL"/>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6C462-5880-4662-AB75-B6CD541FD49B}" type="slidenum">
              <a:rPr lang="nl-NL" smtClean="0"/>
              <a:t>‹nr.›</a:t>
            </a:fld>
            <a:endParaRPr lang="nl-NL"/>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7195675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6" rtl="0" eaLnBrk="1" latinLnBrk="0" hangingPunct="1">
        <a:lnSpc>
          <a:spcPct val="90000"/>
        </a:lnSpc>
        <a:spcBef>
          <a:spcPct val="0"/>
        </a:spcBef>
        <a:buNone/>
        <a:defRPr sz="4400" kern="1200">
          <a:solidFill>
            <a:srgbClr val="742168"/>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30077454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6" rtl="0" eaLnBrk="1" latinLnBrk="0" hangingPunct="1">
        <a:lnSpc>
          <a:spcPct val="90000"/>
        </a:lnSpc>
        <a:spcBef>
          <a:spcPct val="0"/>
        </a:spcBef>
        <a:buNone/>
        <a:defRPr sz="4400" kern="1200">
          <a:solidFill>
            <a:srgbClr val="B333A1"/>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2428878" y="6349648"/>
            <a:ext cx="138112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8/11/2026</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2"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2"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‹nr.›</a:t>
            </a:fld>
            <a:endParaRPr lang="en-US"/>
          </a:p>
        </p:txBody>
      </p:sp>
      <p:pic>
        <p:nvPicPr>
          <p:cNvPr id="10" name="Afbeelding 9">
            <a:extLst>
              <a:ext uri="{FF2B5EF4-FFF2-40B4-BE49-F238E27FC236}">
                <a16:creationId xmlns:a16="http://schemas.microsoft.com/office/drawing/2014/main" id="{33D3C40D-5DE6-2A84-ECC0-ED06426B6CAB}"/>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353798" y="6003219"/>
            <a:ext cx="743659" cy="743659"/>
          </a:xfrm>
          <a:prstGeom prst="rect">
            <a:avLst/>
          </a:prstGeom>
        </p:spPr>
      </p:pic>
    </p:spTree>
    <p:extLst>
      <p:ext uri="{BB962C8B-B14F-4D97-AF65-F5344CB8AC3E}">
        <p14:creationId xmlns:p14="http://schemas.microsoft.com/office/powerpoint/2010/main" val="5126906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6" rtl="0" eaLnBrk="1" latinLnBrk="0" hangingPunct="1">
        <a:lnSpc>
          <a:spcPct val="90000"/>
        </a:lnSpc>
        <a:spcBef>
          <a:spcPct val="0"/>
        </a:spcBef>
        <a:buNone/>
        <a:defRPr sz="4400" kern="1200">
          <a:solidFill>
            <a:srgbClr val="D876CA"/>
          </a:solidFill>
          <a:latin typeface="Aharoni" panose="02010803020104030203" pitchFamily="2" charset="-79"/>
          <a:ea typeface="+mj-ea"/>
          <a:cs typeface="Aharoni" panose="02010803020104030203" pitchFamily="2" charset="-79"/>
        </a:defRPr>
      </a:lvl1pPr>
    </p:titleStyle>
    <p:body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D5E8BD-DC16-F53E-3E33-93D9C29BFC0A}"/>
              </a:ext>
            </a:extLst>
          </p:cNvPr>
          <p:cNvSpPr>
            <a:spLocks noGrp="1"/>
          </p:cNvSpPr>
          <p:nvPr>
            <p:ph type="ctrTitle"/>
          </p:nvPr>
        </p:nvSpPr>
        <p:spPr/>
        <p:txBody>
          <a:bodyPr/>
          <a:lstStyle/>
          <a:p>
            <a:r>
              <a:rPr lang="nl-NL" dirty="0"/>
              <a:t>TA kick-off / </a:t>
            </a:r>
            <a:r>
              <a:rPr lang="nl-NL" dirty="0" err="1"/>
              <a:t>instruction</a:t>
            </a:r>
            <a:r>
              <a:rPr lang="nl-NL" dirty="0"/>
              <a:t> slides</a:t>
            </a:r>
          </a:p>
        </p:txBody>
      </p:sp>
      <p:sp>
        <p:nvSpPr>
          <p:cNvPr id="3" name="Ondertitel 2">
            <a:extLst>
              <a:ext uri="{FF2B5EF4-FFF2-40B4-BE49-F238E27FC236}">
                <a16:creationId xmlns:a16="http://schemas.microsoft.com/office/drawing/2014/main" id="{723072DE-BF47-3291-C5A6-A6AB1240DB7D}"/>
              </a:ext>
            </a:extLst>
          </p:cNvPr>
          <p:cNvSpPr>
            <a:spLocks noGrp="1"/>
          </p:cNvSpPr>
          <p:nvPr>
            <p:ph type="subTitle" idx="1"/>
          </p:nvPr>
        </p:nvSpPr>
        <p:spPr/>
        <p:txBody>
          <a:bodyPr/>
          <a:lstStyle/>
          <a:p>
            <a:r>
              <a:rPr lang="nl-NL" dirty="0"/>
              <a:t>Basic </a:t>
            </a:r>
            <a:r>
              <a:rPr lang="nl-NL" dirty="0" err="1"/>
              <a:t>suggestion</a:t>
            </a:r>
            <a:r>
              <a:rPr lang="nl-NL" dirty="0"/>
              <a:t> slides </a:t>
            </a:r>
            <a:r>
              <a:rPr lang="nl-NL" dirty="0" err="1"/>
              <a:t>for</a:t>
            </a:r>
            <a:r>
              <a:rPr lang="nl-NL" dirty="0"/>
              <a:t> a 1 </a:t>
            </a:r>
            <a:r>
              <a:rPr lang="nl-NL" dirty="0" err="1"/>
              <a:t>hour</a:t>
            </a:r>
            <a:r>
              <a:rPr lang="nl-NL" dirty="0"/>
              <a:t> TA kick-off and </a:t>
            </a:r>
            <a:r>
              <a:rPr lang="nl-NL" dirty="0" err="1"/>
              <a:t>instruction</a:t>
            </a:r>
            <a:r>
              <a:rPr lang="nl-NL" dirty="0"/>
              <a:t> </a:t>
            </a:r>
            <a:r>
              <a:rPr lang="nl-NL" dirty="0" err="1"/>
              <a:t>session</a:t>
            </a:r>
            <a:endParaRPr lang="nl-NL" dirty="0"/>
          </a:p>
        </p:txBody>
      </p:sp>
      <p:pic>
        <p:nvPicPr>
          <p:cNvPr id="4" name="Picture 4" descr="Free Pixel Cells Emotion vector and picture">
            <a:extLst>
              <a:ext uri="{FF2B5EF4-FFF2-40B4-BE49-F238E27FC236}">
                <a16:creationId xmlns:a16="http://schemas.microsoft.com/office/drawing/2014/main" id="{7E090D45-4A6D-022D-9FAE-7A01C92BBB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1662" y="6421212"/>
            <a:ext cx="377116" cy="374911"/>
          </a:xfrm>
          <a:prstGeom prst="rect">
            <a:avLst/>
          </a:prstGeom>
          <a:noFill/>
          <a:extLst>
            <a:ext uri="{909E8E84-426E-40DD-AFC4-6F175D3DCCD1}">
              <a14:hiddenFill xmlns:a14="http://schemas.microsoft.com/office/drawing/2010/main">
                <a:solidFill>
                  <a:srgbClr val="FFFFFF"/>
                </a:solidFill>
              </a14:hiddenFill>
            </a:ext>
          </a:extLst>
        </p:spPr>
      </p:pic>
      <p:sp>
        <p:nvSpPr>
          <p:cNvPr id="5" name="Tekstvak 4">
            <a:extLst>
              <a:ext uri="{FF2B5EF4-FFF2-40B4-BE49-F238E27FC236}">
                <a16:creationId xmlns:a16="http://schemas.microsoft.com/office/drawing/2014/main" id="{AC601EAA-63C9-EA5A-09FB-13109A5DC379}"/>
              </a:ext>
            </a:extLst>
          </p:cNvPr>
          <p:cNvSpPr txBox="1"/>
          <p:nvPr/>
        </p:nvSpPr>
        <p:spPr>
          <a:xfrm>
            <a:off x="8439154" y="6587768"/>
            <a:ext cx="2718582" cy="230832"/>
          </a:xfrm>
          <a:prstGeom prst="rect">
            <a:avLst/>
          </a:prstGeom>
          <a:noFill/>
        </p:spPr>
        <p:txBody>
          <a:bodyPr wrap="square" rtlCol="0">
            <a:spAutoFit/>
          </a:bodyPr>
          <a:lstStyle/>
          <a:p>
            <a:r>
              <a:rPr lang="nl-NL" sz="900" dirty="0">
                <a:solidFill>
                  <a:srgbClr val="474747"/>
                </a:solidFill>
                <a:latin typeface="Arial" panose="020B0604020202020204" pitchFamily="34" charset="0"/>
                <a:cs typeface="Arial" panose="020B0604020202020204" pitchFamily="34" charset="0"/>
              </a:rPr>
              <a:t>‘</a:t>
            </a:r>
            <a:r>
              <a:rPr lang="nl-NL" sz="900" dirty="0" err="1">
                <a:solidFill>
                  <a:srgbClr val="474747"/>
                </a:solidFill>
                <a:latin typeface="Arial" panose="020B0604020202020204" pitchFamily="34" charset="0"/>
                <a:cs typeface="Arial" panose="020B0604020202020204" pitchFamily="34" charset="0"/>
              </a:rPr>
              <a:t>Cell</a:t>
            </a:r>
            <a:r>
              <a:rPr lang="nl-NL" sz="900" dirty="0">
                <a:solidFill>
                  <a:srgbClr val="474747"/>
                </a:solidFill>
                <a:latin typeface="Arial" panose="020B0604020202020204" pitchFamily="34" charset="0"/>
                <a:cs typeface="Arial" panose="020B0604020202020204" pitchFamily="34" charset="0"/>
              </a:rPr>
              <a:t>’ images by Manfred Steger via Pixabay.com</a:t>
            </a:r>
          </a:p>
        </p:txBody>
      </p:sp>
    </p:spTree>
    <p:extLst>
      <p:ext uri="{BB962C8B-B14F-4D97-AF65-F5344CB8AC3E}">
        <p14:creationId xmlns:p14="http://schemas.microsoft.com/office/powerpoint/2010/main" val="1467660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A7D92-9DE2-F2A2-692C-A88792F3D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5AC84E-6D30-0D31-C361-5B00DFA802E7}"/>
              </a:ext>
            </a:extLst>
          </p:cNvPr>
          <p:cNvSpPr>
            <a:spLocks noGrp="1"/>
          </p:cNvSpPr>
          <p:nvPr>
            <p:ph type="title"/>
          </p:nvPr>
        </p:nvSpPr>
        <p:spPr>
          <a:xfrm>
            <a:off x="1115568" y="548640"/>
            <a:ext cx="10983172" cy="1179576"/>
          </a:xfrm>
        </p:spPr>
        <p:txBody>
          <a:bodyPr>
            <a:normAutofit/>
          </a:bodyPr>
          <a:lstStyle/>
          <a:p>
            <a:r>
              <a:rPr lang="en-US" sz="3500" dirty="0"/>
              <a:t>Structure for a clear and motivating TA instruction</a:t>
            </a:r>
            <a:endParaRPr lang="nl-NL" sz="3500" dirty="0"/>
          </a:p>
        </p:txBody>
      </p:sp>
      <p:sp>
        <p:nvSpPr>
          <p:cNvPr id="3" name="Content Placeholder 2">
            <a:extLst>
              <a:ext uri="{FF2B5EF4-FFF2-40B4-BE49-F238E27FC236}">
                <a16:creationId xmlns:a16="http://schemas.microsoft.com/office/drawing/2014/main" id="{2C72708D-BAB5-94FA-8BF5-E13975969CD0}"/>
              </a:ext>
            </a:extLst>
          </p:cNvPr>
          <p:cNvSpPr>
            <a:spLocks noGrp="1"/>
          </p:cNvSpPr>
          <p:nvPr>
            <p:ph idx="1"/>
          </p:nvPr>
        </p:nvSpPr>
        <p:spPr>
          <a:xfrm>
            <a:off x="950354" y="2150036"/>
            <a:ext cx="7410594" cy="4630907"/>
          </a:xfrm>
        </p:spPr>
        <p:txBody>
          <a:bodyPr>
            <a:normAutofit/>
          </a:bodyPr>
          <a:lstStyle/>
          <a:p>
            <a:pPr marL="514350" indent="-514350">
              <a:buAutoNum type="arabicPeriod"/>
            </a:pPr>
            <a:r>
              <a:rPr lang="en-US" sz="1400" b="1" dirty="0"/>
              <a:t>Who</a:t>
            </a:r>
            <a:r>
              <a:rPr lang="en-US" sz="1400" dirty="0"/>
              <a:t>? </a:t>
            </a:r>
            <a:r>
              <a:rPr lang="en-US" sz="1400" i="1" dirty="0"/>
              <a:t>(~15 minutes</a:t>
            </a:r>
            <a:r>
              <a:rPr lang="en-US" sz="1600" i="1" dirty="0"/>
              <a:t>)</a:t>
            </a:r>
            <a:br>
              <a:rPr lang="en-US" sz="1600" b="1" dirty="0"/>
            </a:br>
            <a:r>
              <a:rPr lang="en-US" sz="900" dirty="0"/>
              <a:t>Create team-spirit and an open communication structure: Everybody knows who is who, and who to reach for what. Use an icebreaker, an introductory round and for example let everyone share a bit about their vision/experience with teaching.</a:t>
            </a:r>
          </a:p>
          <a:p>
            <a:pPr marL="514350" indent="-514350">
              <a:buAutoNum type="arabicPeriod"/>
            </a:pPr>
            <a:r>
              <a:rPr lang="en-US" sz="1400" b="1" dirty="0"/>
              <a:t>Why </a:t>
            </a:r>
            <a:r>
              <a:rPr lang="en-US" sz="1400" dirty="0"/>
              <a:t>do you have a certain course design? </a:t>
            </a:r>
            <a:r>
              <a:rPr lang="en-US" sz="1400" i="1" dirty="0"/>
              <a:t>(~5-10 minutes)</a:t>
            </a:r>
            <a:br>
              <a:rPr lang="en-US" sz="1600" dirty="0"/>
            </a:br>
            <a:r>
              <a:rPr lang="en-US" sz="900" dirty="0"/>
              <a:t>Validate the purpose or usefulness of the design: What does it bring students? (short / long term)</a:t>
            </a:r>
            <a:br>
              <a:rPr lang="en-US" sz="900" dirty="0"/>
            </a:br>
            <a:r>
              <a:rPr lang="en-US" sz="900" dirty="0"/>
              <a:t>Why did you choose your design or the chosen workflows in particular? How does it fit your ILOs?</a:t>
            </a:r>
            <a:br>
              <a:rPr lang="en-US" sz="900" dirty="0"/>
            </a:br>
            <a:r>
              <a:rPr lang="en-US" sz="900" dirty="0"/>
              <a:t>What are experiences or pitfalls from the previous design that you now tackle with active teaching?</a:t>
            </a:r>
          </a:p>
          <a:p>
            <a:pPr marL="514350" indent="-514350">
              <a:buFont typeface="Arial" panose="020B0604020202020204" pitchFamily="34" charset="0"/>
              <a:buAutoNum type="arabicPeriod"/>
            </a:pPr>
            <a:r>
              <a:rPr lang="nl-NL" sz="1400" b="1" dirty="0"/>
              <a:t>What </a:t>
            </a:r>
            <a:r>
              <a:rPr lang="nl-NL" sz="1400" dirty="0"/>
              <a:t>are we going </a:t>
            </a:r>
            <a:r>
              <a:rPr lang="nl-NL" sz="1400" dirty="0" err="1"/>
              <a:t>to</a:t>
            </a:r>
            <a:r>
              <a:rPr lang="nl-NL" sz="1400" dirty="0"/>
              <a:t> do? </a:t>
            </a:r>
            <a:r>
              <a:rPr lang="nl-NL" sz="1400" i="1" dirty="0"/>
              <a:t>(~5-10 minutes)</a:t>
            </a:r>
            <a:br>
              <a:rPr lang="nl-NL" sz="1400" dirty="0"/>
            </a:br>
            <a:r>
              <a:rPr lang="en-US" sz="900" dirty="0"/>
              <a:t>Explain step by step what the course plan is, and in which parts the TAs play a role. Name your expectations of them. They will probably play a more active role than just answering questions. Use visual support where possible.</a:t>
            </a:r>
            <a:endParaRPr lang="nl-NL" sz="900" dirty="0"/>
          </a:p>
          <a:p>
            <a:pPr marL="514350" indent="-514350">
              <a:buFont typeface="Arial" panose="020B0604020202020204" pitchFamily="34" charset="0"/>
              <a:buAutoNum type="arabicPeriod"/>
            </a:pPr>
            <a:r>
              <a:rPr lang="nl-NL" sz="1400" b="1" dirty="0"/>
              <a:t>Check</a:t>
            </a:r>
            <a:r>
              <a:rPr lang="nl-NL" sz="1400" dirty="0"/>
              <a:t> if </a:t>
            </a:r>
            <a:r>
              <a:rPr lang="nl-NL" sz="1400" dirty="0" err="1"/>
              <a:t>it</a:t>
            </a:r>
            <a:r>
              <a:rPr lang="nl-NL" sz="1400" dirty="0"/>
              <a:t> is clear </a:t>
            </a:r>
            <a:r>
              <a:rPr lang="nl-NL" sz="1400" i="1" dirty="0"/>
              <a:t>(~5 -10 minutes)</a:t>
            </a:r>
            <a:br>
              <a:rPr lang="nl-NL" sz="1600" dirty="0"/>
            </a:br>
            <a:r>
              <a:rPr lang="en-US" sz="900" dirty="0"/>
              <a:t>Give room for questions and for possible concerns. If you like, let TAs give small tips or tweaks on your design. They are often most in contact with the students. If you use a very out-of-the box design, check if TAs feel comfortable, and ask what they need if not.</a:t>
            </a:r>
            <a:endParaRPr lang="nl-NL" sz="900" dirty="0"/>
          </a:p>
          <a:p>
            <a:pPr marL="514350" indent="-514350">
              <a:buFont typeface="Arial" panose="020B0604020202020204" pitchFamily="34" charset="0"/>
              <a:buAutoNum type="arabicPeriod"/>
            </a:pPr>
            <a:r>
              <a:rPr lang="nl-NL" sz="1400" b="1" dirty="0"/>
              <a:t>How</a:t>
            </a:r>
            <a:r>
              <a:rPr lang="nl-NL" sz="1400" dirty="0"/>
              <a:t> are we going </a:t>
            </a:r>
            <a:r>
              <a:rPr lang="nl-NL" sz="1400" dirty="0" err="1"/>
              <a:t>to</a:t>
            </a:r>
            <a:r>
              <a:rPr lang="nl-NL" sz="1400" dirty="0"/>
              <a:t> do this? </a:t>
            </a:r>
            <a:r>
              <a:rPr lang="nl-NL" sz="1400" dirty="0">
                <a:sym typeface="Wingdings" panose="05000000000000000000" pitchFamily="2" charset="2"/>
              </a:rPr>
              <a:t> Call </a:t>
            </a:r>
            <a:r>
              <a:rPr lang="nl-NL" sz="1400" dirty="0" err="1">
                <a:sym typeface="Wingdings" panose="05000000000000000000" pitchFamily="2" charset="2"/>
              </a:rPr>
              <a:t>to</a:t>
            </a:r>
            <a:r>
              <a:rPr lang="nl-NL" sz="1400" dirty="0">
                <a:sym typeface="Wingdings" panose="05000000000000000000" pitchFamily="2" charset="2"/>
              </a:rPr>
              <a:t> action, room for fine-</a:t>
            </a:r>
            <a:r>
              <a:rPr lang="nl-NL" sz="1400" dirty="0" err="1">
                <a:sym typeface="Wingdings" panose="05000000000000000000" pitchFamily="2" charset="2"/>
              </a:rPr>
              <a:t>tuning</a:t>
            </a:r>
            <a:r>
              <a:rPr lang="nl-NL" sz="1400" dirty="0">
                <a:sym typeface="Wingdings" panose="05000000000000000000" pitchFamily="2" charset="2"/>
              </a:rPr>
              <a:t> </a:t>
            </a:r>
            <a:r>
              <a:rPr lang="nl-NL" sz="1400" i="1" dirty="0">
                <a:sym typeface="Wingdings" panose="05000000000000000000" pitchFamily="2" charset="2"/>
              </a:rPr>
              <a:t>(~20 minutes)</a:t>
            </a:r>
            <a:br>
              <a:rPr lang="nl-NL" sz="1400" dirty="0">
                <a:sym typeface="Wingdings" panose="05000000000000000000" pitchFamily="2" charset="2"/>
              </a:rPr>
            </a:br>
            <a:r>
              <a:rPr lang="en-US" sz="900" dirty="0"/>
              <a:t>Only now explain practical matters: How much time, which materials, which group division, possible lesson plans, schedules, slides, grading models, rubrics, etc.</a:t>
            </a:r>
          </a:p>
          <a:p>
            <a:pPr marL="538163" indent="0">
              <a:buNone/>
            </a:pPr>
            <a:br>
              <a:rPr lang="nl-NL" sz="1000" dirty="0"/>
            </a:br>
            <a:r>
              <a:rPr lang="en-US" sz="900" i="1" dirty="0"/>
              <a:t>Hand out your paperwork etc. at the end, because as soon as you do this you will lose attention. Or do it when you want TAs to use the paperwork actively during this meeting!</a:t>
            </a:r>
            <a:endParaRPr lang="nl-NL" sz="900" i="1" dirty="0"/>
          </a:p>
        </p:txBody>
      </p:sp>
      <p:pic>
        <p:nvPicPr>
          <p:cNvPr id="18" name="Afbeelding 17" descr="Afbeelding met meubels, stoel, ontwerp&#10;&#10;Door AI gegenereerde inhoud is mogelijk onjuist.">
            <a:extLst>
              <a:ext uri="{FF2B5EF4-FFF2-40B4-BE49-F238E27FC236}">
                <a16:creationId xmlns:a16="http://schemas.microsoft.com/office/drawing/2014/main" id="{EF7F908C-5E73-CB8E-8381-7C2FAB1A800E}"/>
              </a:ext>
            </a:extLst>
          </p:cNvPr>
          <p:cNvPicPr>
            <a:picLocks noChangeAspect="1"/>
          </p:cNvPicPr>
          <p:nvPr/>
        </p:nvPicPr>
        <p:blipFill>
          <a:blip r:embed="rId3"/>
          <a:stretch>
            <a:fillRect/>
          </a:stretch>
        </p:blipFill>
        <p:spPr>
          <a:xfrm>
            <a:off x="9133724" y="2813235"/>
            <a:ext cx="2827303" cy="2655014"/>
          </a:xfrm>
          <a:prstGeom prst="rect">
            <a:avLst/>
          </a:prstGeom>
        </p:spPr>
      </p:pic>
    </p:spTree>
    <p:extLst>
      <p:ext uri="{BB962C8B-B14F-4D97-AF65-F5344CB8AC3E}">
        <p14:creationId xmlns:p14="http://schemas.microsoft.com/office/powerpoint/2010/main" val="21633896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6B77087-B3E4-6A18-C7F6-D108371D7960}"/>
              </a:ext>
            </a:extLst>
          </p:cNvPr>
          <p:cNvSpPr>
            <a:spLocks noGrp="1"/>
          </p:cNvSpPr>
          <p:nvPr>
            <p:ph type="title"/>
          </p:nvPr>
        </p:nvSpPr>
        <p:spPr/>
        <p:txBody>
          <a:bodyPr/>
          <a:lstStyle/>
          <a:p>
            <a:r>
              <a:rPr lang="nl-NL" dirty="0"/>
              <a:t>Template slides: </a:t>
            </a:r>
            <a:r>
              <a:rPr lang="nl-NL" dirty="0" err="1"/>
              <a:t>Table</a:t>
            </a:r>
            <a:r>
              <a:rPr lang="nl-NL" dirty="0"/>
              <a:t> of contents</a:t>
            </a:r>
          </a:p>
        </p:txBody>
      </p:sp>
      <p:sp>
        <p:nvSpPr>
          <p:cNvPr id="3" name="Tijdelijke aanduiding voor inhoud 2">
            <a:extLst>
              <a:ext uri="{FF2B5EF4-FFF2-40B4-BE49-F238E27FC236}">
                <a16:creationId xmlns:a16="http://schemas.microsoft.com/office/drawing/2014/main" id="{83E1F504-D57A-B6FF-037A-D3EAB9040896}"/>
              </a:ext>
            </a:extLst>
          </p:cNvPr>
          <p:cNvSpPr>
            <a:spLocks noGrp="1"/>
          </p:cNvSpPr>
          <p:nvPr>
            <p:ph idx="1"/>
          </p:nvPr>
        </p:nvSpPr>
        <p:spPr/>
        <p:txBody>
          <a:bodyPr>
            <a:normAutofit fontScale="62500" lnSpcReduction="20000"/>
          </a:bodyPr>
          <a:lstStyle/>
          <a:p>
            <a:pPr marL="514350" indent="-514350">
              <a:buFont typeface="+mj-lt"/>
              <a:buAutoNum type="arabicPeriod"/>
            </a:pPr>
            <a:r>
              <a:rPr lang="nl-NL" b="1" dirty="0" err="1"/>
              <a:t>Who</a:t>
            </a:r>
            <a:r>
              <a:rPr lang="nl-NL" b="1" dirty="0"/>
              <a:t>:</a:t>
            </a:r>
            <a:r>
              <a:rPr lang="nl-NL" dirty="0"/>
              <a:t> Team get-</a:t>
            </a:r>
            <a:r>
              <a:rPr lang="nl-NL" dirty="0" err="1"/>
              <a:t>to</a:t>
            </a:r>
            <a:r>
              <a:rPr lang="nl-NL" dirty="0"/>
              <a:t>-</a:t>
            </a:r>
            <a:r>
              <a:rPr lang="nl-NL" dirty="0" err="1"/>
              <a:t>know</a:t>
            </a:r>
            <a:r>
              <a:rPr lang="nl-NL" dirty="0"/>
              <a:t> and teaching </a:t>
            </a:r>
            <a:r>
              <a:rPr lang="nl-NL" dirty="0" err="1"/>
              <a:t>vision</a:t>
            </a:r>
            <a:endParaRPr lang="nl-NL" dirty="0"/>
          </a:p>
          <a:p>
            <a:pPr lvl="1"/>
            <a:r>
              <a:rPr lang="nl-NL" dirty="0"/>
              <a:t>Basic slide</a:t>
            </a:r>
          </a:p>
          <a:p>
            <a:pPr lvl="1"/>
            <a:r>
              <a:rPr lang="nl-NL" dirty="0" err="1"/>
              <a:t>Example</a:t>
            </a:r>
            <a:r>
              <a:rPr lang="nl-NL" dirty="0"/>
              <a:t> </a:t>
            </a:r>
            <a:r>
              <a:rPr lang="nl-NL" dirty="0" err="1"/>
              <a:t>activities</a:t>
            </a:r>
            <a:endParaRPr lang="nl-NL" dirty="0"/>
          </a:p>
          <a:p>
            <a:pPr marL="514350" indent="-514350">
              <a:buFont typeface="+mj-lt"/>
              <a:buAutoNum type="arabicPeriod"/>
            </a:pPr>
            <a:r>
              <a:rPr lang="nl-NL" b="1" dirty="0"/>
              <a:t>Why: </a:t>
            </a:r>
            <a:r>
              <a:rPr lang="nl-NL" dirty="0"/>
              <a:t>Are we doing this</a:t>
            </a:r>
          </a:p>
          <a:p>
            <a:pPr lvl="1"/>
            <a:r>
              <a:rPr lang="nl-NL" dirty="0"/>
              <a:t>Basic </a:t>
            </a:r>
            <a:r>
              <a:rPr lang="nl-NL" dirty="0" err="1"/>
              <a:t>suggestions</a:t>
            </a:r>
            <a:r>
              <a:rPr lang="nl-NL" dirty="0"/>
              <a:t> slides </a:t>
            </a:r>
            <a:r>
              <a:rPr lang="nl-NL" dirty="0" err="1"/>
              <a:t>for</a:t>
            </a:r>
            <a:r>
              <a:rPr lang="nl-NL" dirty="0"/>
              <a:t> </a:t>
            </a:r>
            <a:r>
              <a:rPr lang="nl-NL" dirty="0" err="1"/>
              <a:t>informative</a:t>
            </a:r>
            <a:r>
              <a:rPr lang="nl-NL" dirty="0"/>
              <a:t> </a:t>
            </a:r>
            <a:r>
              <a:rPr lang="nl-NL" dirty="0" err="1"/>
              <a:t>explanation</a:t>
            </a:r>
            <a:endParaRPr lang="nl-NL" dirty="0"/>
          </a:p>
          <a:p>
            <a:pPr marL="514350" indent="-514350">
              <a:buFont typeface="+mj-lt"/>
              <a:buAutoNum type="arabicPeriod"/>
            </a:pPr>
            <a:r>
              <a:rPr lang="nl-NL" b="1" dirty="0"/>
              <a:t>What:</a:t>
            </a:r>
            <a:r>
              <a:rPr lang="nl-NL" dirty="0"/>
              <a:t> Is </a:t>
            </a:r>
            <a:r>
              <a:rPr lang="nl-NL" dirty="0" err="1"/>
              <a:t>the</a:t>
            </a:r>
            <a:r>
              <a:rPr lang="nl-NL" dirty="0"/>
              <a:t> course plan and teaching style</a:t>
            </a:r>
          </a:p>
          <a:p>
            <a:pPr lvl="1"/>
            <a:r>
              <a:rPr lang="nl-NL" dirty="0"/>
              <a:t>Basic </a:t>
            </a:r>
            <a:r>
              <a:rPr lang="nl-NL" dirty="0" err="1"/>
              <a:t>suggestion</a:t>
            </a:r>
            <a:r>
              <a:rPr lang="nl-NL" dirty="0"/>
              <a:t> slides for </a:t>
            </a:r>
            <a:r>
              <a:rPr lang="nl-NL" dirty="0" err="1"/>
              <a:t>informative</a:t>
            </a:r>
            <a:r>
              <a:rPr lang="nl-NL" dirty="0"/>
              <a:t> </a:t>
            </a:r>
            <a:r>
              <a:rPr lang="nl-NL" dirty="0" err="1"/>
              <a:t>explanation</a:t>
            </a:r>
            <a:r>
              <a:rPr lang="nl-NL" dirty="0"/>
              <a:t> and small input</a:t>
            </a:r>
          </a:p>
          <a:p>
            <a:pPr marL="514350" indent="-514350">
              <a:buFont typeface="+mj-lt"/>
              <a:buAutoNum type="arabicPeriod"/>
            </a:pPr>
            <a:r>
              <a:rPr lang="nl-NL" b="1" dirty="0"/>
              <a:t>Check</a:t>
            </a:r>
            <a:r>
              <a:rPr lang="nl-NL" dirty="0"/>
              <a:t>: Check and input/feedback</a:t>
            </a:r>
          </a:p>
          <a:p>
            <a:pPr lvl="1"/>
            <a:r>
              <a:rPr lang="nl-NL" dirty="0"/>
              <a:t>Basic </a:t>
            </a:r>
            <a:r>
              <a:rPr lang="nl-NL" dirty="0" err="1"/>
              <a:t>suggestion</a:t>
            </a:r>
            <a:r>
              <a:rPr lang="nl-NL" dirty="0"/>
              <a:t> slides for </a:t>
            </a:r>
            <a:r>
              <a:rPr lang="nl-NL" dirty="0" err="1"/>
              <a:t>discussing</a:t>
            </a:r>
            <a:r>
              <a:rPr lang="nl-NL" dirty="0"/>
              <a:t> </a:t>
            </a:r>
            <a:r>
              <a:rPr lang="nl-NL" dirty="0" err="1"/>
              <a:t>the</a:t>
            </a:r>
            <a:r>
              <a:rPr lang="nl-NL" dirty="0"/>
              <a:t> </a:t>
            </a:r>
            <a:r>
              <a:rPr lang="nl-NL" dirty="0" err="1"/>
              <a:t>TAs</a:t>
            </a:r>
            <a:r>
              <a:rPr lang="nl-NL" dirty="0"/>
              <a:t> first response </a:t>
            </a:r>
            <a:r>
              <a:rPr lang="nl-NL" dirty="0" err="1"/>
              <a:t>to</a:t>
            </a:r>
            <a:r>
              <a:rPr lang="nl-NL" dirty="0"/>
              <a:t> </a:t>
            </a:r>
            <a:r>
              <a:rPr lang="nl-NL" dirty="0" err="1"/>
              <a:t>the</a:t>
            </a:r>
            <a:r>
              <a:rPr lang="nl-NL" dirty="0"/>
              <a:t> design</a:t>
            </a:r>
          </a:p>
          <a:p>
            <a:pPr marL="514350" indent="-514350">
              <a:buFont typeface="+mj-lt"/>
              <a:buAutoNum type="arabicPeriod"/>
            </a:pPr>
            <a:r>
              <a:rPr lang="nl-NL" b="1" dirty="0"/>
              <a:t>How: </a:t>
            </a:r>
            <a:r>
              <a:rPr lang="nl-NL" dirty="0"/>
              <a:t>Are we going </a:t>
            </a:r>
            <a:r>
              <a:rPr lang="nl-NL" dirty="0" err="1"/>
              <a:t>to</a:t>
            </a:r>
            <a:r>
              <a:rPr lang="nl-NL" dirty="0"/>
              <a:t> do </a:t>
            </a:r>
            <a:r>
              <a:rPr lang="nl-NL" dirty="0" err="1"/>
              <a:t>it</a:t>
            </a:r>
            <a:r>
              <a:rPr lang="nl-NL" dirty="0"/>
              <a:t>; </a:t>
            </a:r>
            <a:r>
              <a:rPr lang="nl-NL" dirty="0" err="1"/>
              <a:t>practicalities</a:t>
            </a:r>
            <a:endParaRPr lang="nl-NL" dirty="0"/>
          </a:p>
          <a:p>
            <a:pPr lvl="1"/>
            <a:r>
              <a:rPr lang="nl-NL" dirty="0"/>
              <a:t>Basic slides </a:t>
            </a:r>
            <a:r>
              <a:rPr lang="nl-NL" dirty="0" err="1"/>
              <a:t>for</a:t>
            </a:r>
            <a:r>
              <a:rPr lang="nl-NL" dirty="0"/>
              <a:t> </a:t>
            </a:r>
            <a:r>
              <a:rPr lang="nl-NL" dirty="0" err="1"/>
              <a:t>discussing</a:t>
            </a:r>
            <a:r>
              <a:rPr lang="nl-NL" dirty="0"/>
              <a:t> and </a:t>
            </a:r>
            <a:r>
              <a:rPr lang="nl-NL" dirty="0" err="1"/>
              <a:t>aligning</a:t>
            </a:r>
            <a:r>
              <a:rPr lang="nl-NL" dirty="0"/>
              <a:t> details, </a:t>
            </a:r>
            <a:r>
              <a:rPr lang="nl-NL" dirty="0" err="1"/>
              <a:t>practicalities</a:t>
            </a:r>
            <a:r>
              <a:rPr lang="nl-NL" dirty="0"/>
              <a:t> and </a:t>
            </a:r>
            <a:r>
              <a:rPr lang="nl-NL" dirty="0" err="1"/>
              <a:t>tasks</a:t>
            </a:r>
            <a:endParaRPr lang="nl-NL" dirty="0"/>
          </a:p>
          <a:p>
            <a:pPr marL="514350" indent="-514350">
              <a:buFont typeface="+mj-lt"/>
              <a:buAutoNum type="arabicPeriod"/>
            </a:pPr>
            <a:endParaRPr lang="nl-NL" dirty="0"/>
          </a:p>
          <a:p>
            <a:pPr marL="514350" indent="-514350">
              <a:buFont typeface="+mj-lt"/>
              <a:buAutoNum type="arabicPeriod"/>
            </a:pPr>
            <a:endParaRPr lang="nl-NL" dirty="0"/>
          </a:p>
          <a:p>
            <a:pPr marL="514350" indent="-514350">
              <a:buFont typeface="+mj-lt"/>
              <a:buAutoNum type="arabicPeriod"/>
            </a:pPr>
            <a:endParaRPr lang="nl-NL" dirty="0"/>
          </a:p>
        </p:txBody>
      </p:sp>
    </p:spTree>
    <p:extLst>
      <p:ext uri="{BB962C8B-B14F-4D97-AF65-F5344CB8AC3E}">
        <p14:creationId xmlns:p14="http://schemas.microsoft.com/office/powerpoint/2010/main" val="2760907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F406B8-1F20-A882-9E9E-2624FB770835}"/>
              </a:ext>
            </a:extLst>
          </p:cNvPr>
          <p:cNvSpPr>
            <a:spLocks noGrp="1"/>
          </p:cNvSpPr>
          <p:nvPr>
            <p:ph type="title"/>
          </p:nvPr>
        </p:nvSpPr>
        <p:spPr/>
        <p:txBody>
          <a:bodyPr/>
          <a:lstStyle/>
          <a:p>
            <a:r>
              <a:rPr lang="nl-NL" dirty="0" err="1"/>
              <a:t>Who</a:t>
            </a:r>
            <a:r>
              <a:rPr lang="nl-NL" dirty="0"/>
              <a:t> are we</a:t>
            </a:r>
          </a:p>
        </p:txBody>
      </p:sp>
      <p:sp>
        <p:nvSpPr>
          <p:cNvPr id="6" name="Tijdelijke aanduiding voor inhoud 5">
            <a:extLst>
              <a:ext uri="{FF2B5EF4-FFF2-40B4-BE49-F238E27FC236}">
                <a16:creationId xmlns:a16="http://schemas.microsoft.com/office/drawing/2014/main" id="{C5A5F983-A63A-2CE6-C5C2-012EDB33897D}"/>
              </a:ext>
            </a:extLst>
          </p:cNvPr>
          <p:cNvSpPr>
            <a:spLocks noGrp="1"/>
          </p:cNvSpPr>
          <p:nvPr>
            <p:ph idx="1"/>
          </p:nvPr>
        </p:nvSpPr>
        <p:spPr>
          <a:xfrm>
            <a:off x="1115568" y="2207141"/>
            <a:ext cx="10168128" cy="4284439"/>
          </a:xfrm>
        </p:spPr>
        <p:txBody>
          <a:bodyPr>
            <a:normAutofit fontScale="92500"/>
          </a:bodyPr>
          <a:lstStyle/>
          <a:p>
            <a:r>
              <a:rPr lang="nl-NL" sz="2400" b="1" dirty="0" err="1"/>
              <a:t>Welcome</a:t>
            </a:r>
            <a:r>
              <a:rPr lang="nl-NL" sz="2400" dirty="0"/>
              <a:t> everyone </a:t>
            </a:r>
            <a:r>
              <a:rPr lang="nl-NL" sz="2400" dirty="0" err="1"/>
              <a:t>to</a:t>
            </a:r>
            <a:r>
              <a:rPr lang="nl-NL" sz="2400" dirty="0"/>
              <a:t> </a:t>
            </a:r>
            <a:r>
              <a:rPr lang="nl-NL" sz="2400" dirty="0" err="1"/>
              <a:t>the</a:t>
            </a:r>
            <a:r>
              <a:rPr lang="nl-NL" sz="2400" dirty="0"/>
              <a:t> team / this </a:t>
            </a:r>
            <a:r>
              <a:rPr lang="nl-NL" sz="2400" dirty="0" err="1"/>
              <a:t>years</a:t>
            </a:r>
            <a:r>
              <a:rPr lang="nl-NL" sz="2400" dirty="0"/>
              <a:t>’ </a:t>
            </a:r>
            <a:r>
              <a:rPr lang="nl-NL" sz="2400" dirty="0" err="1"/>
              <a:t>edition</a:t>
            </a:r>
            <a:r>
              <a:rPr lang="nl-NL" sz="2400" dirty="0"/>
              <a:t> of </a:t>
            </a:r>
            <a:r>
              <a:rPr lang="nl-NL" sz="2400" dirty="0" err="1"/>
              <a:t>the</a:t>
            </a:r>
            <a:r>
              <a:rPr lang="nl-NL" sz="2400" dirty="0"/>
              <a:t> course</a:t>
            </a:r>
          </a:p>
          <a:p>
            <a:pPr lvl="1"/>
            <a:r>
              <a:rPr lang="nl-NL" sz="2000" dirty="0"/>
              <a:t>State </a:t>
            </a:r>
            <a:r>
              <a:rPr lang="nl-NL" sz="2000" dirty="0" err="1"/>
              <a:t>that</a:t>
            </a:r>
            <a:r>
              <a:rPr lang="nl-NL" sz="2000" dirty="0"/>
              <a:t> </a:t>
            </a:r>
            <a:r>
              <a:rPr lang="nl-NL" sz="2000" dirty="0" err="1"/>
              <a:t>there</a:t>
            </a:r>
            <a:r>
              <a:rPr lang="nl-NL" sz="2000" dirty="0"/>
              <a:t> have been </a:t>
            </a:r>
            <a:r>
              <a:rPr lang="nl-NL" sz="2000" dirty="0" err="1"/>
              <a:t>interesting</a:t>
            </a:r>
            <a:r>
              <a:rPr lang="nl-NL" sz="2000" dirty="0"/>
              <a:t>/</a:t>
            </a:r>
            <a:r>
              <a:rPr lang="nl-NL" sz="2000" dirty="0" err="1"/>
              <a:t>necessary</a:t>
            </a:r>
            <a:r>
              <a:rPr lang="nl-NL" sz="2000" dirty="0"/>
              <a:t>/small/large changes </a:t>
            </a:r>
            <a:r>
              <a:rPr lang="nl-NL" sz="2000" dirty="0" err="1"/>
              <a:t>to</a:t>
            </a:r>
            <a:r>
              <a:rPr lang="nl-NL" sz="2000" dirty="0"/>
              <a:t> </a:t>
            </a:r>
            <a:r>
              <a:rPr lang="nl-NL" sz="2000" dirty="0" err="1"/>
              <a:t>the</a:t>
            </a:r>
            <a:r>
              <a:rPr lang="nl-NL" sz="2000" dirty="0"/>
              <a:t> course, and </a:t>
            </a:r>
            <a:r>
              <a:rPr lang="nl-NL" sz="2000" dirty="0" err="1"/>
              <a:t>that</a:t>
            </a:r>
            <a:r>
              <a:rPr lang="nl-NL" sz="2000" dirty="0"/>
              <a:t> </a:t>
            </a:r>
            <a:r>
              <a:rPr lang="nl-NL" sz="2000" dirty="0" err="1"/>
              <a:t>you’re</a:t>
            </a:r>
            <a:r>
              <a:rPr lang="nl-NL" sz="2000" dirty="0"/>
              <a:t> </a:t>
            </a:r>
            <a:r>
              <a:rPr lang="nl-NL" sz="2000" dirty="0" err="1"/>
              <a:t>looking</a:t>
            </a:r>
            <a:r>
              <a:rPr lang="nl-NL" sz="2000" dirty="0"/>
              <a:t> forward </a:t>
            </a:r>
            <a:r>
              <a:rPr lang="nl-NL" sz="2000" dirty="0" err="1"/>
              <a:t>to</a:t>
            </a:r>
            <a:r>
              <a:rPr lang="nl-NL" sz="2000" dirty="0"/>
              <a:t> running </a:t>
            </a:r>
            <a:r>
              <a:rPr lang="nl-NL" sz="2000" dirty="0" err="1"/>
              <a:t>those</a:t>
            </a:r>
            <a:r>
              <a:rPr lang="nl-NL" sz="2000" dirty="0"/>
              <a:t> </a:t>
            </a:r>
            <a:r>
              <a:rPr lang="nl-NL" sz="2000" dirty="0" err="1"/>
              <a:t>with</a:t>
            </a:r>
            <a:r>
              <a:rPr lang="nl-NL" sz="2000" dirty="0"/>
              <a:t> </a:t>
            </a:r>
            <a:r>
              <a:rPr lang="nl-NL" sz="2000" dirty="0" err="1"/>
              <a:t>the</a:t>
            </a:r>
            <a:r>
              <a:rPr lang="nl-NL" sz="2000" dirty="0"/>
              <a:t> </a:t>
            </a:r>
            <a:r>
              <a:rPr lang="nl-NL" sz="2000" dirty="0" err="1"/>
              <a:t>TAs</a:t>
            </a:r>
            <a:endParaRPr lang="nl-NL" sz="2000" dirty="0"/>
          </a:p>
          <a:p>
            <a:pPr lvl="1"/>
            <a:endParaRPr lang="nl-NL" sz="2000" dirty="0"/>
          </a:p>
          <a:p>
            <a:r>
              <a:rPr lang="nl-NL" sz="2400" b="1" dirty="0"/>
              <a:t>New team / team-members?</a:t>
            </a:r>
            <a:r>
              <a:rPr lang="nl-NL" sz="2400" dirty="0"/>
              <a:t> </a:t>
            </a:r>
          </a:p>
          <a:p>
            <a:pPr lvl="1"/>
            <a:r>
              <a:rPr lang="nl-NL" sz="2000" dirty="0"/>
              <a:t>Introduce </a:t>
            </a:r>
            <a:r>
              <a:rPr lang="nl-NL" sz="2000" dirty="0" err="1"/>
              <a:t>yourself</a:t>
            </a:r>
            <a:r>
              <a:rPr lang="nl-NL" sz="2000" dirty="0"/>
              <a:t> and start </a:t>
            </a:r>
            <a:r>
              <a:rPr lang="nl-NL" sz="2000" dirty="0" err="1"/>
              <a:t>with</a:t>
            </a:r>
            <a:r>
              <a:rPr lang="nl-NL" sz="2000" dirty="0"/>
              <a:t> a </a:t>
            </a:r>
            <a:r>
              <a:rPr lang="nl-NL" sz="2000" dirty="0" err="1"/>
              <a:t>quick</a:t>
            </a:r>
            <a:r>
              <a:rPr lang="nl-NL" sz="2000" dirty="0"/>
              <a:t> </a:t>
            </a:r>
            <a:r>
              <a:rPr lang="nl-NL" sz="2000" dirty="0" err="1"/>
              <a:t>round</a:t>
            </a:r>
            <a:r>
              <a:rPr lang="nl-NL" sz="2000" dirty="0"/>
              <a:t> of </a:t>
            </a:r>
            <a:r>
              <a:rPr lang="nl-NL" sz="2000" dirty="0" err="1"/>
              <a:t>names</a:t>
            </a:r>
            <a:r>
              <a:rPr lang="nl-NL" sz="2000" dirty="0"/>
              <a:t> and </a:t>
            </a:r>
            <a:r>
              <a:rPr lang="nl-NL" sz="2000" dirty="0" err="1"/>
              <a:t>study</a:t>
            </a:r>
            <a:r>
              <a:rPr lang="nl-NL" sz="2000" dirty="0"/>
              <a:t>-background</a:t>
            </a:r>
          </a:p>
          <a:p>
            <a:endParaRPr lang="nl-NL" sz="2100" b="1" dirty="0"/>
          </a:p>
          <a:p>
            <a:r>
              <a:rPr lang="nl-NL" sz="2400" b="1" dirty="0"/>
              <a:t>Get-</a:t>
            </a:r>
            <a:r>
              <a:rPr lang="nl-NL" sz="2400" b="1" dirty="0" err="1"/>
              <a:t>to</a:t>
            </a:r>
            <a:r>
              <a:rPr lang="nl-NL" sz="2400" b="1" dirty="0"/>
              <a:t>-know / team-building</a:t>
            </a:r>
            <a:r>
              <a:rPr lang="nl-NL" sz="2400" dirty="0"/>
              <a:t>: Take ~10-15 minutes for </a:t>
            </a:r>
            <a:r>
              <a:rPr lang="nl-NL" sz="2400" dirty="0" err="1"/>
              <a:t>an</a:t>
            </a:r>
            <a:r>
              <a:rPr lang="nl-NL" sz="2400" dirty="0"/>
              <a:t> </a:t>
            </a:r>
            <a:r>
              <a:rPr lang="nl-NL" sz="2400" dirty="0" err="1"/>
              <a:t>introductory</a:t>
            </a:r>
            <a:r>
              <a:rPr lang="nl-NL" sz="2400" dirty="0"/>
              <a:t> </a:t>
            </a:r>
            <a:r>
              <a:rPr lang="nl-NL" sz="2400" dirty="0" err="1"/>
              <a:t>activity</a:t>
            </a:r>
            <a:endParaRPr lang="nl-NL" sz="2400" dirty="0"/>
          </a:p>
          <a:p>
            <a:pPr lvl="1"/>
            <a:r>
              <a:rPr lang="nl-NL" sz="2000" dirty="0"/>
              <a:t>Examples on following slides</a:t>
            </a:r>
          </a:p>
          <a:p>
            <a:pPr lvl="1"/>
            <a:r>
              <a:rPr lang="nl-NL" sz="2000" dirty="0" err="1"/>
              <a:t>Ranging</a:t>
            </a:r>
            <a:r>
              <a:rPr lang="nl-NL" sz="2000" dirty="0"/>
              <a:t> from </a:t>
            </a:r>
            <a:r>
              <a:rPr lang="nl-NL" sz="2000" dirty="0" err="1"/>
              <a:t>simple</a:t>
            </a:r>
            <a:r>
              <a:rPr lang="nl-NL" sz="2000" dirty="0"/>
              <a:t> and low </a:t>
            </a:r>
            <a:r>
              <a:rPr lang="nl-NL" sz="2000" dirty="0" err="1"/>
              <a:t>threshold</a:t>
            </a:r>
            <a:r>
              <a:rPr lang="nl-NL" sz="2000" dirty="0"/>
              <a:t> </a:t>
            </a:r>
            <a:r>
              <a:rPr lang="nl-NL" sz="2000" dirty="0" err="1"/>
              <a:t>to</a:t>
            </a:r>
            <a:r>
              <a:rPr lang="nl-NL" sz="2000" dirty="0"/>
              <a:t> more </a:t>
            </a:r>
            <a:r>
              <a:rPr lang="nl-NL" sz="2000" dirty="0" err="1"/>
              <a:t>interactive</a:t>
            </a:r>
            <a:endParaRPr lang="nl-NL" sz="2000" dirty="0"/>
          </a:p>
          <a:p>
            <a:endParaRPr lang="nl-NL" sz="2400" dirty="0"/>
          </a:p>
        </p:txBody>
      </p:sp>
      <p:pic>
        <p:nvPicPr>
          <p:cNvPr id="5" name="Afbeelding 4">
            <a:extLst>
              <a:ext uri="{FF2B5EF4-FFF2-40B4-BE49-F238E27FC236}">
                <a16:creationId xmlns:a16="http://schemas.microsoft.com/office/drawing/2014/main" id="{E0A42E00-F91A-0D7A-BBE4-4DA8978932D5}"/>
              </a:ext>
            </a:extLst>
          </p:cNvPr>
          <p:cNvPicPr>
            <a:picLocks noChangeAspect="1"/>
          </p:cNvPicPr>
          <p:nvPr/>
        </p:nvPicPr>
        <p:blipFill>
          <a:blip r:embed="rId2"/>
          <a:stretch>
            <a:fillRect/>
          </a:stretch>
        </p:blipFill>
        <p:spPr>
          <a:xfrm>
            <a:off x="10749516" y="3429000"/>
            <a:ext cx="1360967" cy="1406003"/>
          </a:xfrm>
          <a:prstGeom prst="rect">
            <a:avLst/>
          </a:prstGeom>
        </p:spPr>
      </p:pic>
    </p:spTree>
    <p:extLst>
      <p:ext uri="{BB962C8B-B14F-4D97-AF65-F5344CB8AC3E}">
        <p14:creationId xmlns:p14="http://schemas.microsoft.com/office/powerpoint/2010/main" val="3282878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83CCE-3426-C190-E378-39034F4E448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6BA6FE-28C5-9685-A569-89322F7EB7FC}"/>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Table talk: Teaching highs and lows</a:t>
            </a:r>
            <a:endParaRPr lang="nl-NL" dirty="0"/>
          </a:p>
        </p:txBody>
      </p:sp>
      <p:sp>
        <p:nvSpPr>
          <p:cNvPr id="3" name="Tijdelijke aanduiding voor inhoud 2">
            <a:extLst>
              <a:ext uri="{FF2B5EF4-FFF2-40B4-BE49-F238E27FC236}">
                <a16:creationId xmlns:a16="http://schemas.microsoft.com/office/drawing/2014/main" id="{0E0BFFA3-C308-7647-48C0-10C99C9524FE}"/>
              </a:ext>
            </a:extLst>
          </p:cNvPr>
          <p:cNvSpPr>
            <a:spLocks noGrp="1"/>
          </p:cNvSpPr>
          <p:nvPr>
            <p:ph idx="1"/>
          </p:nvPr>
        </p:nvSpPr>
        <p:spPr>
          <a:xfrm>
            <a:off x="1115568" y="2223300"/>
            <a:ext cx="10168128" cy="4190563"/>
          </a:xfrm>
        </p:spPr>
        <p:txBody>
          <a:bodyPr>
            <a:normAutofit fontScale="92500" lnSpcReduction="10000"/>
          </a:bodyPr>
          <a:lstStyle/>
          <a:p>
            <a:r>
              <a:rPr lang="en-US" sz="1600" b="1" dirty="0"/>
              <a:t>Purpose:</a:t>
            </a:r>
            <a:r>
              <a:rPr lang="en-US" sz="1600" dirty="0"/>
              <a:t> Share experiences and build empathy</a:t>
            </a:r>
          </a:p>
          <a:p>
            <a:endParaRPr lang="en-US" sz="1600" dirty="0"/>
          </a:p>
          <a:p>
            <a:r>
              <a:rPr lang="en-US" sz="1600" b="1" dirty="0"/>
              <a:t>Setup:</a:t>
            </a:r>
            <a:r>
              <a:rPr lang="en-US" sz="1600" dirty="0"/>
              <a:t> Place a small stack of index cards or sticky notes at each seat</a:t>
            </a:r>
          </a:p>
          <a:p>
            <a:endParaRPr lang="en-US" sz="1600" dirty="0"/>
          </a:p>
          <a:p>
            <a:r>
              <a:rPr lang="en-US" sz="1600" b="1" dirty="0"/>
              <a:t>Activity:</a:t>
            </a:r>
            <a:r>
              <a:rPr lang="en-US" sz="1600" dirty="0"/>
              <a:t> Ask each TA to write down: </a:t>
            </a:r>
          </a:p>
          <a:p>
            <a:pPr lvl="1"/>
            <a:r>
              <a:rPr lang="en-US" sz="1400" dirty="0"/>
              <a:t>One teaching “high” (a moment that went well or felt rewarding)</a:t>
            </a:r>
          </a:p>
          <a:p>
            <a:pPr lvl="1"/>
            <a:r>
              <a:rPr lang="en-US" sz="1400" dirty="0"/>
              <a:t>One teaching “low” (a challenge or something that didn’t go as planned)</a:t>
            </a:r>
          </a:p>
          <a:p>
            <a:pPr lvl="1"/>
            <a:r>
              <a:rPr lang="en-US" sz="1400" dirty="0"/>
              <a:t>….fill in (something you’d like your TAs to share)</a:t>
            </a:r>
          </a:p>
          <a:p>
            <a:pPr lvl="1"/>
            <a:endParaRPr lang="en-US" sz="1400" dirty="0"/>
          </a:p>
          <a:p>
            <a:r>
              <a:rPr lang="en-US" sz="1600" b="1" dirty="0"/>
              <a:t>Discussion:</a:t>
            </a:r>
            <a:r>
              <a:rPr lang="en-US" sz="1600" dirty="0"/>
              <a:t> Go around the table and have each person share their high and low. The teacher can note common themes</a:t>
            </a:r>
          </a:p>
          <a:p>
            <a:endParaRPr lang="en-US" sz="1600" dirty="0"/>
          </a:p>
          <a:p>
            <a:r>
              <a:rPr lang="en-US" sz="1600" b="1" dirty="0"/>
              <a:t>Why it works:</a:t>
            </a:r>
            <a:r>
              <a:rPr lang="en-US" sz="1600" dirty="0"/>
              <a:t> Encourages storytelling, reveals shared challenges, and sets a collaborative tone</a:t>
            </a:r>
          </a:p>
        </p:txBody>
      </p:sp>
      <p:pic>
        <p:nvPicPr>
          <p:cNvPr id="5" name="Afbeelding 4">
            <a:extLst>
              <a:ext uri="{FF2B5EF4-FFF2-40B4-BE49-F238E27FC236}">
                <a16:creationId xmlns:a16="http://schemas.microsoft.com/office/drawing/2014/main" id="{32380AE6-6352-CC99-F2E8-0BAD4AE79678}"/>
              </a:ext>
            </a:extLst>
          </p:cNvPr>
          <p:cNvPicPr>
            <a:picLocks noChangeAspect="1"/>
          </p:cNvPicPr>
          <p:nvPr/>
        </p:nvPicPr>
        <p:blipFill>
          <a:blip r:embed="rId2"/>
          <a:stretch>
            <a:fillRect/>
          </a:stretch>
        </p:blipFill>
        <p:spPr>
          <a:xfrm>
            <a:off x="8587461" y="126703"/>
            <a:ext cx="2991007" cy="1785257"/>
          </a:xfrm>
          <a:prstGeom prst="rect">
            <a:avLst/>
          </a:prstGeom>
        </p:spPr>
      </p:pic>
    </p:spTree>
    <p:extLst>
      <p:ext uri="{BB962C8B-B14F-4D97-AF65-F5344CB8AC3E}">
        <p14:creationId xmlns:p14="http://schemas.microsoft.com/office/powerpoint/2010/main" val="3132088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3EAC0-0DD3-976A-58E5-F789CCC9E5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8B4D56F-D723-9DB9-CAC0-7F2A501B3BB3}"/>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Table talk: </a:t>
            </a:r>
            <a:r>
              <a:rPr lang="nl-NL" sz="2400" b="1" dirty="0"/>
              <a:t>Pass </a:t>
            </a:r>
            <a:r>
              <a:rPr lang="nl-NL" sz="2400" b="1" dirty="0" err="1"/>
              <a:t>the</a:t>
            </a:r>
            <a:r>
              <a:rPr lang="nl-NL" sz="2400" b="1" dirty="0"/>
              <a:t> question</a:t>
            </a:r>
            <a:endParaRPr lang="nl-NL" dirty="0"/>
          </a:p>
        </p:txBody>
      </p:sp>
      <p:sp>
        <p:nvSpPr>
          <p:cNvPr id="3" name="Tijdelijke aanduiding voor inhoud 2">
            <a:extLst>
              <a:ext uri="{FF2B5EF4-FFF2-40B4-BE49-F238E27FC236}">
                <a16:creationId xmlns:a16="http://schemas.microsoft.com/office/drawing/2014/main" id="{A5326111-860B-4678-C038-9290293C974E}"/>
              </a:ext>
            </a:extLst>
          </p:cNvPr>
          <p:cNvSpPr>
            <a:spLocks noGrp="1"/>
          </p:cNvSpPr>
          <p:nvPr>
            <p:ph idx="1"/>
          </p:nvPr>
        </p:nvSpPr>
        <p:spPr>
          <a:xfrm>
            <a:off x="1115568" y="2284734"/>
            <a:ext cx="10168128" cy="4190563"/>
          </a:xfrm>
        </p:spPr>
        <p:txBody>
          <a:bodyPr>
            <a:normAutofit fontScale="55000" lnSpcReduction="20000"/>
          </a:bodyPr>
          <a:lstStyle/>
          <a:p>
            <a:r>
              <a:rPr lang="en-US" b="1" dirty="0"/>
              <a:t>Purpose:</a:t>
            </a:r>
            <a:r>
              <a:rPr lang="en-US" dirty="0"/>
              <a:t> Light, interactive way to learn about each other’s teaching styles and experiences</a:t>
            </a:r>
          </a:p>
          <a:p>
            <a:endParaRPr lang="en-US" b="1" dirty="0"/>
          </a:p>
          <a:p>
            <a:r>
              <a:rPr lang="en-US" b="1" dirty="0"/>
              <a:t>Setup: </a:t>
            </a:r>
            <a:r>
              <a:rPr lang="en-US" dirty="0"/>
              <a:t>Write 3-5 open-ended, teaching-related questions on slips of paper</a:t>
            </a:r>
          </a:p>
          <a:p>
            <a:pPr marL="914406" lvl="2" indent="0">
              <a:buNone/>
            </a:pPr>
            <a:r>
              <a:rPr lang="en-US" i="1" dirty="0"/>
              <a:t>“What’s one thing you always do to prepare for a tutorial?”, “What’s a teaching method you’ve seen work really well?”,</a:t>
            </a:r>
            <a:endParaRPr lang="en-US" dirty="0"/>
          </a:p>
          <a:p>
            <a:pPr marL="457202" lvl="1" indent="0">
              <a:buNone/>
            </a:pPr>
            <a:r>
              <a:rPr lang="en-US" sz="2000" i="1" dirty="0"/>
              <a:t>	“What’s something you wish you’d known before you started teaching?”, “How do you handle it when students don’t participate?”</a:t>
            </a:r>
            <a:endParaRPr lang="en-US" dirty="0"/>
          </a:p>
          <a:p>
            <a:pPr lvl="1"/>
            <a:r>
              <a:rPr lang="en-US" dirty="0"/>
              <a:t> Fold the slips and place them in a bowl or box in the center of the table.</a:t>
            </a:r>
          </a:p>
          <a:p>
            <a:pPr lvl="1"/>
            <a:endParaRPr lang="en-US" dirty="0"/>
          </a:p>
          <a:p>
            <a:r>
              <a:rPr lang="en-US" b="1" dirty="0"/>
              <a:t>Activity:</a:t>
            </a:r>
            <a:endParaRPr lang="en-US" dirty="0"/>
          </a:p>
          <a:p>
            <a:pPr lvl="1"/>
            <a:r>
              <a:rPr lang="en-US" dirty="0"/>
              <a:t>One TA picks a slip, reads the question aloud, and answers it. After answering, they pass the slip to the next person, who adds their own answer or builds on what was said. Continue until everyone has contributed to 2-3 questions</a:t>
            </a:r>
          </a:p>
          <a:p>
            <a:pPr lvl="1"/>
            <a:endParaRPr lang="en-US" dirty="0"/>
          </a:p>
          <a:p>
            <a:r>
              <a:rPr lang="en-US" b="1" dirty="0"/>
              <a:t>Wrap-up: </a:t>
            </a:r>
            <a:r>
              <a:rPr lang="en-US" dirty="0"/>
              <a:t>Briefly highlight common themes or interesting insights. Thank everyone for sharing </a:t>
            </a:r>
          </a:p>
          <a:p>
            <a:pPr lvl="1"/>
            <a:endParaRPr lang="en-US" dirty="0"/>
          </a:p>
          <a:p>
            <a:r>
              <a:rPr lang="en-US" b="1" dirty="0"/>
              <a:t>Why it works: </a:t>
            </a:r>
            <a:r>
              <a:rPr lang="en-US" dirty="0"/>
              <a:t>Encourages everyone to speak, but in a low-pressure way; surfaces diverse perspectives and teaching tips. Feels natural and conversational, perfect for a seated table setting</a:t>
            </a:r>
          </a:p>
        </p:txBody>
      </p:sp>
      <p:pic>
        <p:nvPicPr>
          <p:cNvPr id="5" name="Afbeelding 4">
            <a:extLst>
              <a:ext uri="{FF2B5EF4-FFF2-40B4-BE49-F238E27FC236}">
                <a16:creationId xmlns:a16="http://schemas.microsoft.com/office/drawing/2014/main" id="{562AC938-8DAD-D2F4-E781-163B2A73D4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31349" y="164794"/>
            <a:ext cx="2573079" cy="1629617"/>
          </a:xfrm>
          <a:prstGeom prst="rect">
            <a:avLst/>
          </a:prstGeom>
        </p:spPr>
      </p:pic>
    </p:spTree>
    <p:extLst>
      <p:ext uri="{BB962C8B-B14F-4D97-AF65-F5344CB8AC3E}">
        <p14:creationId xmlns:p14="http://schemas.microsoft.com/office/powerpoint/2010/main" val="490874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60E062-DD2D-5A2B-BCAA-A376F8C8CF3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9AF032C-DB0B-2950-0E27-7CA4FFA0CA76}"/>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Teaching experience timeline</a:t>
            </a:r>
            <a:endParaRPr lang="nl-NL" dirty="0"/>
          </a:p>
        </p:txBody>
      </p:sp>
      <p:sp>
        <p:nvSpPr>
          <p:cNvPr id="3" name="Tijdelijke aanduiding voor inhoud 2">
            <a:extLst>
              <a:ext uri="{FF2B5EF4-FFF2-40B4-BE49-F238E27FC236}">
                <a16:creationId xmlns:a16="http://schemas.microsoft.com/office/drawing/2014/main" id="{00F0C10E-5413-829F-7235-5B286516A35E}"/>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Share teaching backgrounds and create a sense of shared journey</a:t>
            </a:r>
          </a:p>
          <a:p>
            <a:endParaRPr lang="en-US" sz="2000" dirty="0"/>
          </a:p>
          <a:p>
            <a:r>
              <a:rPr lang="en-US" sz="2000" b="1" dirty="0"/>
              <a:t>Setup:</a:t>
            </a:r>
            <a:r>
              <a:rPr lang="en-US" sz="2000" dirty="0"/>
              <a:t> Draw a simple timeline on a whiteboard or flipchart, with “First teaching experience” at one end and “Now” at the other</a:t>
            </a:r>
          </a:p>
          <a:p>
            <a:endParaRPr lang="en-US" sz="2000" dirty="0"/>
          </a:p>
          <a:p>
            <a:r>
              <a:rPr lang="en-US" sz="2000" b="1" dirty="0"/>
              <a:t>Activity:</a:t>
            </a:r>
            <a:r>
              <a:rPr lang="en-US" sz="2000" dirty="0"/>
              <a:t> Ask each TA to place a sticky note on the timeline with their name and a brief note about a memorable teaching moment (e.g., “First tutorial,” “Taught high school,” “Learned to use breakout rooms”)</a:t>
            </a:r>
          </a:p>
          <a:p>
            <a:endParaRPr lang="en-US" sz="2000" dirty="0"/>
          </a:p>
          <a:p>
            <a:r>
              <a:rPr lang="en-US" sz="2000" b="1" dirty="0"/>
              <a:t>Wrap-up:</a:t>
            </a:r>
            <a:r>
              <a:rPr lang="en-US" sz="2000" dirty="0"/>
              <a:t> Briefly highlight commonalities or interesting experiences</a:t>
            </a:r>
          </a:p>
          <a:p>
            <a:endParaRPr lang="en-US" sz="2000" dirty="0"/>
          </a:p>
          <a:p>
            <a:r>
              <a:rPr lang="en-US" sz="2000" b="1" dirty="0"/>
              <a:t>Why it works:</a:t>
            </a:r>
            <a:r>
              <a:rPr lang="en-US" sz="2000" dirty="0"/>
              <a:t> Visual, easy, and reveals diversity without pressure</a:t>
            </a:r>
          </a:p>
          <a:p>
            <a:pPr marL="0" indent="0">
              <a:buNone/>
            </a:pPr>
            <a:endParaRPr lang="nl-NL" sz="2000" dirty="0"/>
          </a:p>
        </p:txBody>
      </p:sp>
      <p:pic>
        <p:nvPicPr>
          <p:cNvPr id="5" name="Afbeelding 4">
            <a:extLst>
              <a:ext uri="{FF2B5EF4-FFF2-40B4-BE49-F238E27FC236}">
                <a16:creationId xmlns:a16="http://schemas.microsoft.com/office/drawing/2014/main" id="{AEC5A330-7D0E-C89C-81F6-AD8C201DCC1D}"/>
              </a:ext>
            </a:extLst>
          </p:cNvPr>
          <p:cNvPicPr>
            <a:picLocks noChangeAspect="1"/>
          </p:cNvPicPr>
          <p:nvPr/>
        </p:nvPicPr>
        <p:blipFill>
          <a:blip r:embed="rId2"/>
          <a:stretch>
            <a:fillRect/>
          </a:stretch>
        </p:blipFill>
        <p:spPr>
          <a:xfrm>
            <a:off x="8723829" y="188432"/>
            <a:ext cx="2831787" cy="1539784"/>
          </a:xfrm>
          <a:prstGeom prst="rect">
            <a:avLst/>
          </a:prstGeom>
        </p:spPr>
      </p:pic>
    </p:spTree>
    <p:extLst>
      <p:ext uri="{BB962C8B-B14F-4D97-AF65-F5344CB8AC3E}">
        <p14:creationId xmlns:p14="http://schemas.microsoft.com/office/powerpoint/2010/main" val="1795891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94D61-0590-227C-D393-FF078F036C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8F5DDB3-869A-59BE-9EF7-A951741229E2}"/>
              </a:ext>
            </a:extLst>
          </p:cNvPr>
          <p:cNvSpPr>
            <a:spLocks noGrp="1"/>
          </p:cNvSpPr>
          <p:nvPr>
            <p:ph type="title"/>
          </p:nvPr>
        </p:nvSpPr>
        <p:spPr/>
        <p:txBody>
          <a:bodyPr>
            <a:normAutofit/>
          </a:bodyPr>
          <a:lstStyle/>
          <a:p>
            <a:r>
              <a:rPr lang="nl-NL" dirty="0" err="1"/>
              <a:t>Who</a:t>
            </a:r>
            <a:r>
              <a:rPr lang="nl-NL" dirty="0"/>
              <a:t>: Example </a:t>
            </a:r>
            <a:r>
              <a:rPr lang="nl-NL" dirty="0" err="1"/>
              <a:t>activity</a:t>
            </a:r>
            <a:br>
              <a:rPr lang="nl-NL" dirty="0"/>
            </a:br>
            <a:r>
              <a:rPr lang="en-US" sz="2400" b="1" dirty="0"/>
              <a:t>Two truths and a teaching lie</a:t>
            </a:r>
            <a:endParaRPr lang="nl-NL" dirty="0"/>
          </a:p>
        </p:txBody>
      </p:sp>
      <p:sp>
        <p:nvSpPr>
          <p:cNvPr id="3" name="Tijdelijke aanduiding voor inhoud 2">
            <a:extLst>
              <a:ext uri="{FF2B5EF4-FFF2-40B4-BE49-F238E27FC236}">
                <a16:creationId xmlns:a16="http://schemas.microsoft.com/office/drawing/2014/main" id="{A0DDFF7F-8E6B-A940-E7D5-92E8867569BF}"/>
              </a:ext>
            </a:extLst>
          </p:cNvPr>
          <p:cNvSpPr>
            <a:spLocks noGrp="1"/>
          </p:cNvSpPr>
          <p:nvPr>
            <p:ph idx="1"/>
          </p:nvPr>
        </p:nvSpPr>
        <p:spPr>
          <a:xfrm>
            <a:off x="1115568" y="2223300"/>
            <a:ext cx="10168128" cy="3922773"/>
          </a:xfrm>
        </p:spPr>
        <p:txBody>
          <a:bodyPr>
            <a:normAutofit fontScale="85000" lnSpcReduction="20000"/>
          </a:bodyPr>
          <a:lstStyle/>
          <a:p>
            <a:r>
              <a:rPr lang="en-US" sz="2000" b="1" dirty="0"/>
              <a:t>Purpose:</a:t>
            </a:r>
            <a:r>
              <a:rPr lang="en-US" sz="2000" dirty="0"/>
              <a:t> Lighthearted way to share teaching experiences and values</a:t>
            </a:r>
          </a:p>
          <a:p>
            <a:endParaRPr lang="en-US" sz="2000" dirty="0"/>
          </a:p>
          <a:p>
            <a:r>
              <a:rPr lang="en-US" sz="2000" b="1" dirty="0"/>
              <a:t>Setup:</a:t>
            </a:r>
            <a:r>
              <a:rPr lang="en-US" sz="2000" dirty="0"/>
              <a:t> Each TA writes down two true statements and one false statement about their teaching experience or philosophy (e.g., “I once taught a class in costume,” “I think group work is overrated,” “I’ve never used a slide deck”)</a:t>
            </a:r>
          </a:p>
          <a:p>
            <a:endParaRPr lang="en-US" sz="2000" dirty="0"/>
          </a:p>
          <a:p>
            <a:r>
              <a:rPr lang="en-US" sz="2000" b="1" dirty="0"/>
              <a:t>Activity:</a:t>
            </a:r>
            <a:r>
              <a:rPr lang="en-US" sz="2000" dirty="0"/>
              <a:t> TAs share their statements. Others guess the lie. Depending on how many persons, you can make small subgroups</a:t>
            </a:r>
          </a:p>
          <a:p>
            <a:endParaRPr lang="en-US" sz="2000" dirty="0"/>
          </a:p>
          <a:p>
            <a:r>
              <a:rPr lang="en-US" sz="2000" b="1" dirty="0"/>
              <a:t>Wrap-up:</a:t>
            </a:r>
            <a:r>
              <a:rPr lang="en-US" sz="2000" dirty="0"/>
              <a:t> Ask </a:t>
            </a:r>
            <a:r>
              <a:rPr lang="en-US" sz="2000" i="1" dirty="0"/>
              <a:t>“What surprised you about each other’s teaching styles?”</a:t>
            </a:r>
          </a:p>
          <a:p>
            <a:endParaRPr lang="en-US" sz="2000" dirty="0"/>
          </a:p>
          <a:p>
            <a:r>
              <a:rPr lang="en-US" sz="2000" b="1" dirty="0"/>
              <a:t>Why it works:</a:t>
            </a:r>
            <a:r>
              <a:rPr lang="en-US" sz="2000" dirty="0"/>
              <a:t> Reveals personal teaching values and builds rapport</a:t>
            </a:r>
          </a:p>
          <a:p>
            <a:pPr marL="0" indent="0">
              <a:buNone/>
            </a:pPr>
            <a:endParaRPr lang="nl-NL" sz="2000" dirty="0"/>
          </a:p>
        </p:txBody>
      </p:sp>
      <p:pic>
        <p:nvPicPr>
          <p:cNvPr id="6" name="Afbeelding 5">
            <a:extLst>
              <a:ext uri="{FF2B5EF4-FFF2-40B4-BE49-F238E27FC236}">
                <a16:creationId xmlns:a16="http://schemas.microsoft.com/office/drawing/2014/main" id="{D9E1DD6A-CF5E-CA67-F103-803C88CC5899}"/>
              </a:ext>
            </a:extLst>
          </p:cNvPr>
          <p:cNvPicPr>
            <a:picLocks noChangeAspect="1"/>
          </p:cNvPicPr>
          <p:nvPr/>
        </p:nvPicPr>
        <p:blipFill>
          <a:blip r:embed="rId2"/>
          <a:stretch>
            <a:fillRect/>
          </a:stretch>
        </p:blipFill>
        <p:spPr>
          <a:xfrm>
            <a:off x="9603580" y="82690"/>
            <a:ext cx="1927353" cy="1809905"/>
          </a:xfrm>
          <a:prstGeom prst="rect">
            <a:avLst/>
          </a:prstGeom>
        </p:spPr>
      </p:pic>
    </p:spTree>
    <p:extLst>
      <p:ext uri="{BB962C8B-B14F-4D97-AF65-F5344CB8AC3E}">
        <p14:creationId xmlns:p14="http://schemas.microsoft.com/office/powerpoint/2010/main" val="37746496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9E555-C38E-1E01-C922-C2961144A9E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322789-F265-6331-73D7-CDA07F72284D}"/>
              </a:ext>
            </a:extLst>
          </p:cNvPr>
          <p:cNvSpPr>
            <a:spLocks noGrp="1"/>
          </p:cNvSpPr>
          <p:nvPr>
            <p:ph type="title"/>
          </p:nvPr>
        </p:nvSpPr>
        <p:spPr/>
        <p:txBody>
          <a:bodyPr>
            <a:normAutofit/>
          </a:bodyPr>
          <a:lstStyle/>
          <a:p>
            <a:r>
              <a:rPr lang="nl-NL" dirty="0" err="1"/>
              <a:t>Who</a:t>
            </a:r>
            <a:r>
              <a:rPr lang="nl-NL" dirty="0"/>
              <a:t>: Example </a:t>
            </a:r>
            <a:r>
              <a:rPr lang="nl-NL" dirty="0" err="1"/>
              <a:t>activity</a:t>
            </a:r>
            <a:r>
              <a:rPr lang="nl-NL" dirty="0"/>
              <a:t> </a:t>
            </a:r>
            <a:br>
              <a:rPr lang="nl-NL" dirty="0"/>
            </a:br>
            <a:r>
              <a:rPr lang="en-US" sz="2400" b="1" dirty="0"/>
              <a:t>Teaching strengths bingo</a:t>
            </a:r>
            <a:endParaRPr lang="nl-NL" dirty="0"/>
          </a:p>
        </p:txBody>
      </p:sp>
      <p:sp>
        <p:nvSpPr>
          <p:cNvPr id="3" name="Tijdelijke aanduiding voor inhoud 2">
            <a:extLst>
              <a:ext uri="{FF2B5EF4-FFF2-40B4-BE49-F238E27FC236}">
                <a16:creationId xmlns:a16="http://schemas.microsoft.com/office/drawing/2014/main" id="{2D73E660-0F10-C0A4-EEAE-68C9303C7079}"/>
              </a:ext>
            </a:extLst>
          </p:cNvPr>
          <p:cNvSpPr>
            <a:spLocks noGrp="1"/>
          </p:cNvSpPr>
          <p:nvPr>
            <p:ph idx="1"/>
          </p:nvPr>
        </p:nvSpPr>
        <p:spPr>
          <a:xfrm>
            <a:off x="1115568" y="2223300"/>
            <a:ext cx="10168128" cy="3922773"/>
          </a:xfrm>
        </p:spPr>
        <p:txBody>
          <a:bodyPr>
            <a:normAutofit fontScale="92500" lnSpcReduction="20000"/>
          </a:bodyPr>
          <a:lstStyle/>
          <a:p>
            <a:r>
              <a:rPr lang="en-US" sz="2000" b="1" dirty="0"/>
              <a:t>Purpose:</a:t>
            </a:r>
            <a:r>
              <a:rPr lang="en-US" sz="2000" dirty="0"/>
              <a:t> Identify and celebrate individual strengths</a:t>
            </a:r>
          </a:p>
          <a:p>
            <a:endParaRPr lang="en-US" sz="2000" dirty="0"/>
          </a:p>
          <a:p>
            <a:r>
              <a:rPr lang="en-US" sz="2000" b="1" dirty="0"/>
              <a:t>Setup:</a:t>
            </a:r>
            <a:r>
              <a:rPr lang="en-US" sz="2000" dirty="0"/>
              <a:t> Create a simple bingo card with teaching-related strengths (e.g., “good at explaining complex ideas”, “patient with questions”, “creative with examples”, “</a:t>
            </a:r>
            <a:r>
              <a:rPr lang="en-GB" sz="2000" noProof="0" dirty="0"/>
              <a:t>organised</a:t>
            </a:r>
            <a:r>
              <a:rPr lang="en-US" sz="2000" dirty="0"/>
              <a:t>”)</a:t>
            </a:r>
          </a:p>
          <a:p>
            <a:endParaRPr lang="en-US" sz="2000" dirty="0"/>
          </a:p>
          <a:p>
            <a:r>
              <a:rPr lang="en-US" sz="2000" b="1" dirty="0"/>
              <a:t>Activity:</a:t>
            </a:r>
            <a:r>
              <a:rPr lang="en-US" sz="2000" dirty="0"/>
              <a:t> TAs mingle and find someone who matches each strength, initialing the box</a:t>
            </a:r>
          </a:p>
          <a:p>
            <a:endParaRPr lang="en-US" sz="2000" dirty="0"/>
          </a:p>
          <a:p>
            <a:r>
              <a:rPr lang="en-US" sz="2000" b="1" dirty="0"/>
              <a:t>Wrap-up:</a:t>
            </a:r>
            <a:r>
              <a:rPr lang="en-US" sz="2000" dirty="0"/>
              <a:t> Ask a few to share what they learned about their colleagues</a:t>
            </a:r>
          </a:p>
          <a:p>
            <a:endParaRPr lang="en-US" sz="2000" dirty="0"/>
          </a:p>
          <a:p>
            <a:r>
              <a:rPr lang="en-US" sz="2000" b="1" dirty="0"/>
              <a:t>Why it works:</a:t>
            </a:r>
            <a:r>
              <a:rPr lang="en-US" sz="2000" dirty="0"/>
              <a:t> Encourages interaction, highlights strengths, and is easy to facilitate</a:t>
            </a:r>
          </a:p>
          <a:p>
            <a:pPr marL="0" indent="0">
              <a:buNone/>
            </a:pPr>
            <a:endParaRPr lang="nl-NL" sz="2000" dirty="0"/>
          </a:p>
        </p:txBody>
      </p:sp>
      <p:pic>
        <p:nvPicPr>
          <p:cNvPr id="6" name="Afbeelding 5">
            <a:extLst>
              <a:ext uri="{FF2B5EF4-FFF2-40B4-BE49-F238E27FC236}">
                <a16:creationId xmlns:a16="http://schemas.microsoft.com/office/drawing/2014/main" id="{0B688E9B-8F28-DE66-B5D0-970D0B795706}"/>
              </a:ext>
            </a:extLst>
          </p:cNvPr>
          <p:cNvPicPr>
            <a:picLocks noChangeAspect="1"/>
          </p:cNvPicPr>
          <p:nvPr/>
        </p:nvPicPr>
        <p:blipFill>
          <a:blip r:embed="rId2"/>
          <a:srcRect l="32957" t="22306"/>
          <a:stretch>
            <a:fillRect/>
          </a:stretch>
        </p:blipFill>
        <p:spPr>
          <a:xfrm>
            <a:off x="8793126" y="210229"/>
            <a:ext cx="2753832" cy="1595672"/>
          </a:xfrm>
          <a:prstGeom prst="rect">
            <a:avLst/>
          </a:prstGeom>
        </p:spPr>
      </p:pic>
    </p:spTree>
    <p:extLst>
      <p:ext uri="{BB962C8B-B14F-4D97-AF65-F5344CB8AC3E}">
        <p14:creationId xmlns:p14="http://schemas.microsoft.com/office/powerpoint/2010/main" val="139319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D6397F-9551-292C-92E0-86A007DCFA27}"/>
              </a:ext>
            </a:extLst>
          </p:cNvPr>
          <p:cNvSpPr>
            <a:spLocks noGrp="1"/>
          </p:cNvSpPr>
          <p:nvPr>
            <p:ph type="title"/>
          </p:nvPr>
        </p:nvSpPr>
        <p:spPr/>
        <p:txBody>
          <a:bodyPr>
            <a:normAutofit/>
          </a:bodyPr>
          <a:lstStyle/>
          <a:p>
            <a:r>
              <a:rPr lang="nl-NL" dirty="0" err="1"/>
              <a:t>Who</a:t>
            </a:r>
            <a:r>
              <a:rPr lang="nl-NL" dirty="0"/>
              <a:t>: example </a:t>
            </a:r>
            <a:r>
              <a:rPr lang="nl-NL" dirty="0" err="1"/>
              <a:t>activity</a:t>
            </a:r>
            <a:br>
              <a:rPr lang="nl-NL" dirty="0"/>
            </a:br>
            <a:r>
              <a:rPr lang="nl-NL" sz="2400" b="1" dirty="0"/>
              <a:t>Teaching </a:t>
            </a:r>
            <a:r>
              <a:rPr lang="nl-NL" sz="2400" b="1" dirty="0" err="1"/>
              <a:t>vision</a:t>
            </a:r>
            <a:r>
              <a:rPr lang="nl-NL" sz="2400" b="1" dirty="0"/>
              <a:t> speed dating</a:t>
            </a:r>
            <a:endParaRPr lang="nl-NL" dirty="0"/>
          </a:p>
        </p:txBody>
      </p:sp>
      <p:sp>
        <p:nvSpPr>
          <p:cNvPr id="3" name="Tijdelijke aanduiding voor inhoud 2">
            <a:extLst>
              <a:ext uri="{FF2B5EF4-FFF2-40B4-BE49-F238E27FC236}">
                <a16:creationId xmlns:a16="http://schemas.microsoft.com/office/drawing/2014/main" id="{9CFFC554-E862-1D4E-5260-50DFD15D8791}"/>
              </a:ext>
            </a:extLst>
          </p:cNvPr>
          <p:cNvSpPr>
            <a:spLocks noGrp="1"/>
          </p:cNvSpPr>
          <p:nvPr>
            <p:ph idx="1"/>
          </p:nvPr>
        </p:nvSpPr>
        <p:spPr>
          <a:xfrm>
            <a:off x="1115568" y="2223300"/>
            <a:ext cx="10168128" cy="4326356"/>
          </a:xfrm>
        </p:spPr>
        <p:txBody>
          <a:bodyPr>
            <a:normAutofit lnSpcReduction="10000"/>
          </a:bodyPr>
          <a:lstStyle/>
          <a:p>
            <a:r>
              <a:rPr lang="en-US" sz="1600" b="1" dirty="0"/>
              <a:t>Purpose:</a:t>
            </a:r>
            <a:r>
              <a:rPr lang="en-US" sz="1600" dirty="0"/>
              <a:t> Quickly share teaching experiences and visions, find common ground</a:t>
            </a:r>
          </a:p>
          <a:p>
            <a:pPr marL="0" indent="0">
              <a:buNone/>
            </a:pPr>
            <a:endParaRPr lang="en-US" sz="1600" dirty="0"/>
          </a:p>
          <a:p>
            <a:r>
              <a:rPr lang="en-US" sz="1600" b="1" dirty="0"/>
              <a:t>Setup:</a:t>
            </a:r>
            <a:r>
              <a:rPr lang="en-US" sz="1600" dirty="0"/>
              <a:t> Each TA pairs with another. </a:t>
            </a:r>
            <a:r>
              <a:rPr lang="en-US" sz="1600" i="1" dirty="0"/>
              <a:t>Optional: Arrange chairs in two facing rows</a:t>
            </a:r>
          </a:p>
          <a:p>
            <a:endParaRPr lang="en-US" sz="1600" i="1" dirty="0"/>
          </a:p>
          <a:p>
            <a:r>
              <a:rPr lang="en-US" sz="1600" b="1" dirty="0"/>
              <a:t>Activity:</a:t>
            </a:r>
            <a:r>
              <a:rPr lang="en-US" sz="1600" dirty="0"/>
              <a:t> Give each pair 2 minutes to answer: </a:t>
            </a:r>
            <a:br>
              <a:rPr lang="en-US" sz="1600" dirty="0"/>
            </a:br>
            <a:r>
              <a:rPr lang="en-US" sz="1600" dirty="0"/>
              <a:t>	</a:t>
            </a:r>
            <a:r>
              <a:rPr lang="en-US" sz="1200" i="1" dirty="0"/>
              <a:t>"What’s one teaching moment you’re proud of?"</a:t>
            </a:r>
            <a:endParaRPr lang="en-US" sz="1200" dirty="0"/>
          </a:p>
          <a:p>
            <a:pPr marL="457202" lvl="1" indent="0">
              <a:buNone/>
            </a:pPr>
            <a:r>
              <a:rPr lang="en-US" sz="1200" i="1" dirty="0"/>
              <a:t>	"What’s one thing you hope to achieve as a TA this year?"</a:t>
            </a:r>
            <a:endParaRPr lang="en-US" sz="1200" dirty="0"/>
          </a:p>
          <a:p>
            <a:pPr lvl="1"/>
            <a:r>
              <a:rPr lang="en-US" sz="1400" dirty="0"/>
              <a:t>Rotate: After 2 minutes, one row shifts. Repeat 2-3 times</a:t>
            </a:r>
          </a:p>
          <a:p>
            <a:endParaRPr lang="en-US" sz="1600" dirty="0"/>
          </a:p>
          <a:p>
            <a:r>
              <a:rPr lang="en-US" sz="1600" b="1" dirty="0"/>
              <a:t>Wrap-up:</a:t>
            </a:r>
            <a:r>
              <a:rPr lang="en-US" sz="1600" dirty="0"/>
              <a:t> Ask for volunteers to share a memorable answer</a:t>
            </a:r>
          </a:p>
          <a:p>
            <a:pPr marL="0" indent="0">
              <a:buNone/>
            </a:pPr>
            <a:endParaRPr lang="en-US" sz="1600" dirty="0"/>
          </a:p>
          <a:p>
            <a:r>
              <a:rPr lang="en-US" sz="1600" b="1" dirty="0"/>
              <a:t>Why it works:</a:t>
            </a:r>
            <a:r>
              <a:rPr lang="en-US" sz="1600" dirty="0"/>
              <a:t> Breaks the ice, surfaces teaching values, and shows diversity of experience</a:t>
            </a:r>
          </a:p>
          <a:p>
            <a:pPr marL="0" indent="0">
              <a:buNone/>
            </a:pPr>
            <a:endParaRPr lang="nl-NL" sz="1600" dirty="0"/>
          </a:p>
        </p:txBody>
      </p:sp>
      <p:pic>
        <p:nvPicPr>
          <p:cNvPr id="5" name="Afbeelding 4">
            <a:extLst>
              <a:ext uri="{FF2B5EF4-FFF2-40B4-BE49-F238E27FC236}">
                <a16:creationId xmlns:a16="http://schemas.microsoft.com/office/drawing/2014/main" id="{F5D4FF89-B3AC-0513-A65E-54124B036710}"/>
              </a:ext>
            </a:extLst>
          </p:cNvPr>
          <p:cNvPicPr>
            <a:picLocks noChangeAspect="1"/>
          </p:cNvPicPr>
          <p:nvPr/>
        </p:nvPicPr>
        <p:blipFill>
          <a:blip r:embed="rId2"/>
          <a:stretch>
            <a:fillRect/>
          </a:stretch>
        </p:blipFill>
        <p:spPr>
          <a:xfrm>
            <a:off x="9567651" y="38251"/>
            <a:ext cx="1911775" cy="1937507"/>
          </a:xfrm>
          <a:prstGeom prst="rect">
            <a:avLst/>
          </a:prstGeom>
        </p:spPr>
      </p:pic>
    </p:spTree>
    <p:extLst>
      <p:ext uri="{BB962C8B-B14F-4D97-AF65-F5344CB8AC3E}">
        <p14:creationId xmlns:p14="http://schemas.microsoft.com/office/powerpoint/2010/main" val="426161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FF99C0-ABFC-83C8-016C-B93BC1049165}"/>
              </a:ext>
            </a:extLst>
          </p:cNvPr>
          <p:cNvSpPr>
            <a:spLocks noGrp="1"/>
          </p:cNvSpPr>
          <p:nvPr>
            <p:ph type="title"/>
          </p:nvPr>
        </p:nvSpPr>
        <p:spPr/>
        <p:txBody>
          <a:bodyPr/>
          <a:lstStyle/>
          <a:p>
            <a:r>
              <a:rPr lang="en-US" dirty="0"/>
              <a:t>Why are we redesigning the course?</a:t>
            </a:r>
            <a:endParaRPr lang="nl-NL" dirty="0"/>
          </a:p>
        </p:txBody>
      </p:sp>
      <p:sp>
        <p:nvSpPr>
          <p:cNvPr id="4" name="Tijdelijke aanduiding voor inhoud 3">
            <a:extLst>
              <a:ext uri="{FF2B5EF4-FFF2-40B4-BE49-F238E27FC236}">
                <a16:creationId xmlns:a16="http://schemas.microsoft.com/office/drawing/2014/main" id="{BAC3E71F-2DBF-E657-25BC-F7F10A4E9128}"/>
              </a:ext>
            </a:extLst>
          </p:cNvPr>
          <p:cNvSpPr>
            <a:spLocks noGrp="1"/>
          </p:cNvSpPr>
          <p:nvPr>
            <p:ph sz="half" idx="1"/>
          </p:nvPr>
        </p:nvSpPr>
        <p:spPr>
          <a:xfrm>
            <a:off x="607018" y="2066547"/>
            <a:ext cx="4937760" cy="3694176"/>
          </a:xfrm>
        </p:spPr>
        <p:txBody>
          <a:bodyPr>
            <a:normAutofit/>
          </a:bodyPr>
          <a:lstStyle/>
          <a:p>
            <a:pPr marL="0" indent="0">
              <a:buNone/>
            </a:pPr>
            <a:r>
              <a:rPr lang="nl-NL" sz="2000" b="1" dirty="0"/>
              <a:t>Main </a:t>
            </a:r>
            <a:r>
              <a:rPr lang="nl-NL" sz="2000" b="1" dirty="0" err="1"/>
              <a:t>challenges</a:t>
            </a:r>
            <a:r>
              <a:rPr lang="nl-NL" sz="2000" b="1" dirty="0"/>
              <a:t> </a:t>
            </a:r>
            <a:r>
              <a:rPr lang="nl-NL" sz="2000" dirty="0"/>
              <a:t>in </a:t>
            </a:r>
            <a:r>
              <a:rPr lang="nl-NL" sz="2000" dirty="0" err="1"/>
              <a:t>previous</a:t>
            </a:r>
            <a:r>
              <a:rPr lang="nl-NL" sz="2000" dirty="0"/>
              <a:t> design</a:t>
            </a:r>
          </a:p>
          <a:p>
            <a:pPr marL="514350" indent="-514350">
              <a:buFont typeface="+mj-lt"/>
              <a:buAutoNum type="arabicPeriod"/>
            </a:pPr>
            <a:r>
              <a:rPr lang="nl-NL" sz="2000" dirty="0"/>
              <a:t>Challenge 1</a:t>
            </a:r>
          </a:p>
          <a:p>
            <a:pPr marL="914406" lvl="2" indent="0">
              <a:buNone/>
            </a:pPr>
            <a:r>
              <a:rPr lang="nl-NL" sz="1600" dirty="0"/>
              <a:t>e.g. low </a:t>
            </a:r>
            <a:r>
              <a:rPr lang="nl-NL" sz="1600" dirty="0" err="1"/>
              <a:t>attendance</a:t>
            </a:r>
            <a:r>
              <a:rPr lang="nl-NL" sz="1600" dirty="0"/>
              <a:t> overall	</a:t>
            </a:r>
          </a:p>
          <a:p>
            <a:pPr marL="514350" indent="-514350">
              <a:buFont typeface="+mj-lt"/>
              <a:buAutoNum type="arabicPeriod"/>
            </a:pPr>
            <a:r>
              <a:rPr lang="nl-NL" sz="2000" dirty="0"/>
              <a:t>Challenge 2</a:t>
            </a:r>
          </a:p>
          <a:p>
            <a:pPr marL="914406" lvl="2" indent="0">
              <a:buNone/>
            </a:pPr>
            <a:r>
              <a:rPr lang="nl-NL" sz="1600" dirty="0"/>
              <a:t>e.g. </a:t>
            </a:r>
            <a:r>
              <a:rPr lang="nl-NL" sz="1600" dirty="0" err="1"/>
              <a:t>less</a:t>
            </a:r>
            <a:r>
              <a:rPr lang="nl-NL" sz="1600" dirty="0"/>
              <a:t> </a:t>
            </a:r>
            <a:r>
              <a:rPr lang="nl-NL" sz="1600" dirty="0" err="1"/>
              <a:t>than</a:t>
            </a:r>
            <a:r>
              <a:rPr lang="nl-NL" sz="1600" dirty="0"/>
              <a:t> </a:t>
            </a:r>
            <a:r>
              <a:rPr lang="nl-NL" sz="1600" dirty="0" err="1"/>
              <a:t>expected</a:t>
            </a:r>
            <a:r>
              <a:rPr lang="nl-NL" sz="1600" dirty="0"/>
              <a:t> </a:t>
            </a:r>
            <a:r>
              <a:rPr lang="nl-NL" sz="1600" dirty="0" err="1"/>
              <a:t>learning</a:t>
            </a:r>
            <a:r>
              <a:rPr lang="nl-NL" sz="1600" dirty="0"/>
              <a:t> </a:t>
            </a:r>
            <a:r>
              <a:rPr lang="nl-NL" sz="1600" dirty="0" err="1"/>
              <a:t>outcomes</a:t>
            </a:r>
            <a:endParaRPr lang="nl-NL" sz="1600" dirty="0"/>
          </a:p>
          <a:p>
            <a:pPr marL="514350" indent="-514350">
              <a:buFont typeface="+mj-lt"/>
              <a:buAutoNum type="arabicPeriod"/>
            </a:pPr>
            <a:r>
              <a:rPr lang="nl-NL" sz="2000" dirty="0"/>
              <a:t>Challenge 3</a:t>
            </a:r>
          </a:p>
          <a:p>
            <a:pPr marL="914406" lvl="2" indent="0">
              <a:buNone/>
            </a:pPr>
            <a:r>
              <a:rPr lang="nl-NL" sz="1600" dirty="0"/>
              <a:t>e.g. </a:t>
            </a:r>
            <a:r>
              <a:rPr lang="nl-NL" sz="1600" dirty="0" err="1"/>
              <a:t>students</a:t>
            </a:r>
            <a:r>
              <a:rPr lang="nl-NL" sz="1600" dirty="0"/>
              <a:t> </a:t>
            </a:r>
            <a:r>
              <a:rPr lang="nl-NL" sz="1600" dirty="0" err="1"/>
              <a:t>seem</a:t>
            </a:r>
            <a:r>
              <a:rPr lang="nl-NL" sz="1600" dirty="0"/>
              <a:t> </a:t>
            </a:r>
            <a:r>
              <a:rPr lang="nl-NL" sz="1600" dirty="0" err="1"/>
              <a:t>unprepared</a:t>
            </a:r>
            <a:r>
              <a:rPr lang="nl-NL" sz="1600" dirty="0"/>
              <a:t> </a:t>
            </a:r>
            <a:r>
              <a:rPr lang="nl-NL" sz="1600" dirty="0" err="1"/>
              <a:t>for</a:t>
            </a:r>
            <a:r>
              <a:rPr lang="nl-NL" sz="1600" dirty="0"/>
              <a:t> </a:t>
            </a:r>
            <a:r>
              <a:rPr lang="nl-NL" sz="1600" dirty="0" err="1"/>
              <a:t>exam</a:t>
            </a:r>
            <a:endParaRPr lang="nl-NL" sz="1600" dirty="0"/>
          </a:p>
        </p:txBody>
      </p:sp>
      <p:sp>
        <p:nvSpPr>
          <p:cNvPr id="5" name="Tijdelijke aanduiding voor inhoud 4">
            <a:extLst>
              <a:ext uri="{FF2B5EF4-FFF2-40B4-BE49-F238E27FC236}">
                <a16:creationId xmlns:a16="http://schemas.microsoft.com/office/drawing/2014/main" id="{5FBF5BCA-1AF5-AC03-D6C4-58DD662AEA9F}"/>
              </a:ext>
            </a:extLst>
          </p:cNvPr>
          <p:cNvSpPr>
            <a:spLocks noGrp="1"/>
          </p:cNvSpPr>
          <p:nvPr>
            <p:ph sz="half" idx="2"/>
          </p:nvPr>
        </p:nvSpPr>
        <p:spPr>
          <a:xfrm>
            <a:off x="6796604" y="2066547"/>
            <a:ext cx="4937760" cy="3694176"/>
          </a:xfrm>
        </p:spPr>
        <p:txBody>
          <a:bodyPr>
            <a:normAutofit/>
          </a:bodyPr>
          <a:lstStyle/>
          <a:p>
            <a:pPr marL="0" indent="0">
              <a:buNone/>
            </a:pPr>
            <a:r>
              <a:rPr lang="nl-NL" sz="2000" b="1" dirty="0"/>
              <a:t>Goals</a:t>
            </a:r>
            <a:r>
              <a:rPr lang="nl-NL" sz="2000" dirty="0"/>
              <a:t> of new design</a:t>
            </a:r>
          </a:p>
          <a:p>
            <a:pPr marL="514350" indent="-514350">
              <a:buFont typeface="+mj-lt"/>
              <a:buAutoNum type="arabicPeriod"/>
            </a:pPr>
            <a:r>
              <a:rPr lang="nl-NL" sz="2000" dirty="0"/>
              <a:t>Goal 1</a:t>
            </a:r>
          </a:p>
          <a:p>
            <a:pPr marL="914406" lvl="2" indent="0">
              <a:buNone/>
            </a:pPr>
            <a:r>
              <a:rPr lang="nl-NL" sz="1600" dirty="0"/>
              <a:t>e.g. </a:t>
            </a:r>
            <a:r>
              <a:rPr lang="nl-NL" sz="1600" dirty="0" err="1"/>
              <a:t>increased</a:t>
            </a:r>
            <a:r>
              <a:rPr lang="nl-NL" sz="1600" dirty="0"/>
              <a:t> </a:t>
            </a:r>
            <a:r>
              <a:rPr lang="nl-NL" sz="1600" dirty="0" err="1"/>
              <a:t>attandance</a:t>
            </a:r>
            <a:r>
              <a:rPr lang="nl-NL" sz="1600" dirty="0"/>
              <a:t> in </a:t>
            </a:r>
            <a:r>
              <a:rPr lang="nl-NL" sz="1600" dirty="0" err="1"/>
              <a:t>tutorials</a:t>
            </a:r>
            <a:endParaRPr lang="nl-NL" sz="1600" dirty="0"/>
          </a:p>
          <a:p>
            <a:pPr marL="514350" indent="-514350">
              <a:buFont typeface="+mj-lt"/>
              <a:buAutoNum type="arabicPeriod"/>
            </a:pPr>
            <a:r>
              <a:rPr lang="nl-NL" sz="2000" dirty="0"/>
              <a:t>Goal 2</a:t>
            </a:r>
          </a:p>
          <a:p>
            <a:pPr marL="914406" lvl="2" indent="0">
              <a:buNone/>
            </a:pPr>
            <a:r>
              <a:rPr lang="nl-NL" sz="1600" dirty="0"/>
              <a:t>e.g. </a:t>
            </a:r>
            <a:r>
              <a:rPr lang="nl-NL" sz="1600" dirty="0" err="1"/>
              <a:t>increased</a:t>
            </a:r>
            <a:r>
              <a:rPr lang="nl-NL" sz="1600" dirty="0"/>
              <a:t> pass </a:t>
            </a:r>
            <a:r>
              <a:rPr lang="nl-NL" sz="1600" dirty="0" err="1"/>
              <a:t>rate</a:t>
            </a:r>
            <a:r>
              <a:rPr lang="nl-NL" sz="1600" dirty="0"/>
              <a:t> </a:t>
            </a:r>
            <a:r>
              <a:rPr lang="nl-NL" sz="1600" dirty="0" err="1"/>
              <a:t>for</a:t>
            </a:r>
            <a:r>
              <a:rPr lang="nl-NL" sz="1600" dirty="0"/>
              <a:t> course</a:t>
            </a:r>
          </a:p>
          <a:p>
            <a:pPr marL="514350" indent="-514350">
              <a:buFont typeface="+mj-lt"/>
              <a:buAutoNum type="arabicPeriod"/>
            </a:pPr>
            <a:r>
              <a:rPr lang="nl-NL" sz="2000" dirty="0"/>
              <a:t>Goal 3</a:t>
            </a:r>
          </a:p>
          <a:p>
            <a:pPr marL="914406" lvl="2" indent="0">
              <a:buNone/>
            </a:pPr>
            <a:r>
              <a:rPr lang="nl-NL" sz="1600" dirty="0"/>
              <a:t>e.g. more relevant </a:t>
            </a:r>
            <a:r>
              <a:rPr lang="nl-NL" sz="1600" dirty="0" err="1"/>
              <a:t>exam</a:t>
            </a:r>
            <a:r>
              <a:rPr lang="nl-NL" sz="1600" dirty="0"/>
              <a:t> </a:t>
            </a:r>
            <a:r>
              <a:rPr lang="nl-NL" sz="1600" dirty="0" err="1"/>
              <a:t>practice</a:t>
            </a:r>
            <a:endParaRPr lang="nl-NL" sz="1600" dirty="0"/>
          </a:p>
          <a:p>
            <a:pPr marL="914406" lvl="2" indent="0">
              <a:buNone/>
            </a:pPr>
            <a:endParaRPr lang="nl-NL" dirty="0"/>
          </a:p>
        </p:txBody>
      </p:sp>
      <p:pic>
        <p:nvPicPr>
          <p:cNvPr id="6" name="Afbeelding 5">
            <a:extLst>
              <a:ext uri="{FF2B5EF4-FFF2-40B4-BE49-F238E27FC236}">
                <a16:creationId xmlns:a16="http://schemas.microsoft.com/office/drawing/2014/main" id="{CA533E3B-B960-8AD5-EE75-95687D8AD2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1781" y="5156077"/>
            <a:ext cx="1311666" cy="1492157"/>
          </a:xfrm>
          <a:prstGeom prst="rect">
            <a:avLst/>
          </a:prstGeom>
        </p:spPr>
      </p:pic>
      <p:pic>
        <p:nvPicPr>
          <p:cNvPr id="7" name="Afbeelding 6">
            <a:extLst>
              <a:ext uri="{FF2B5EF4-FFF2-40B4-BE49-F238E27FC236}">
                <a16:creationId xmlns:a16="http://schemas.microsoft.com/office/drawing/2014/main" id="{20A3B2DA-69DA-54F0-180E-64D7246FC7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173" y="5303519"/>
            <a:ext cx="1190472" cy="1344715"/>
          </a:xfrm>
          <a:prstGeom prst="rect">
            <a:avLst/>
          </a:prstGeom>
        </p:spPr>
      </p:pic>
      <p:sp>
        <p:nvSpPr>
          <p:cNvPr id="8" name="Pijl: rechts 7">
            <a:extLst>
              <a:ext uri="{FF2B5EF4-FFF2-40B4-BE49-F238E27FC236}">
                <a16:creationId xmlns:a16="http://schemas.microsoft.com/office/drawing/2014/main" id="{B047D4CE-707C-0A42-05EA-C056A01AB9C9}"/>
              </a:ext>
            </a:extLst>
          </p:cNvPr>
          <p:cNvSpPr/>
          <p:nvPr/>
        </p:nvSpPr>
        <p:spPr>
          <a:xfrm>
            <a:off x="5131191" y="2987877"/>
            <a:ext cx="1363226" cy="703385"/>
          </a:xfrm>
          <a:prstGeom prst="rightArrow">
            <a:avLst/>
          </a:prstGeom>
          <a:solidFill>
            <a:srgbClr val="742168"/>
          </a:solidFill>
          <a:ln>
            <a:solidFill>
              <a:srgbClr val="7421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7486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6119337-C910-D9C4-2562-76EB7D4DF429}"/>
              </a:ext>
            </a:extLst>
          </p:cNvPr>
          <p:cNvSpPr>
            <a:spLocks noGrp="1"/>
          </p:cNvSpPr>
          <p:nvPr>
            <p:ph type="title"/>
          </p:nvPr>
        </p:nvSpPr>
        <p:spPr/>
        <p:txBody>
          <a:bodyPr/>
          <a:lstStyle/>
          <a:p>
            <a:r>
              <a:rPr lang="en-US" dirty="0"/>
              <a:t>What’s in it for you and the students?</a:t>
            </a:r>
            <a:endParaRPr lang="nl-NL" dirty="0"/>
          </a:p>
        </p:txBody>
      </p:sp>
      <p:sp>
        <p:nvSpPr>
          <p:cNvPr id="3" name="Tijdelijke aanduiding voor inhoud 2">
            <a:extLst>
              <a:ext uri="{FF2B5EF4-FFF2-40B4-BE49-F238E27FC236}">
                <a16:creationId xmlns:a16="http://schemas.microsoft.com/office/drawing/2014/main" id="{D37EA75E-BC49-1CFC-4E90-60D706079360}"/>
              </a:ext>
            </a:extLst>
          </p:cNvPr>
          <p:cNvSpPr>
            <a:spLocks noGrp="1"/>
          </p:cNvSpPr>
          <p:nvPr>
            <p:ph sz="half" idx="1"/>
          </p:nvPr>
        </p:nvSpPr>
        <p:spPr>
          <a:xfrm>
            <a:off x="1106424" y="2261183"/>
            <a:ext cx="4937760" cy="3694176"/>
          </a:xfrm>
        </p:spPr>
        <p:txBody>
          <a:bodyPr/>
          <a:lstStyle/>
          <a:p>
            <a:pPr marL="0" indent="0">
              <a:buNone/>
            </a:pPr>
            <a:r>
              <a:rPr lang="nl-NL" b="1" dirty="0"/>
              <a:t>For </a:t>
            </a:r>
            <a:r>
              <a:rPr lang="nl-NL" b="1" dirty="0" err="1"/>
              <a:t>the</a:t>
            </a:r>
            <a:r>
              <a:rPr lang="nl-NL" b="1" dirty="0"/>
              <a:t> </a:t>
            </a:r>
            <a:r>
              <a:rPr lang="nl-NL" b="1" dirty="0" err="1"/>
              <a:t>students</a:t>
            </a:r>
            <a:endParaRPr lang="nl-NL" b="1" dirty="0"/>
          </a:p>
          <a:p>
            <a:pPr marL="0" indent="0">
              <a:buNone/>
            </a:pPr>
            <a:endParaRPr lang="nl-NL" dirty="0"/>
          </a:p>
          <a:p>
            <a:pPr marL="0" indent="0">
              <a:buNone/>
            </a:pPr>
            <a:r>
              <a:rPr lang="nl-NL" sz="1800" dirty="0"/>
              <a:t>e.g.: </a:t>
            </a:r>
            <a:r>
              <a:rPr lang="nl-NL" sz="1800" dirty="0" err="1"/>
              <a:t>improved</a:t>
            </a:r>
            <a:r>
              <a:rPr lang="nl-NL" sz="1800" dirty="0"/>
              <a:t> </a:t>
            </a:r>
            <a:r>
              <a:rPr lang="nl-NL" sz="1800" dirty="0" err="1"/>
              <a:t>learning</a:t>
            </a:r>
            <a:r>
              <a:rPr lang="nl-NL" sz="1800" dirty="0"/>
              <a:t>, better self-assessment, more engagement, more </a:t>
            </a:r>
            <a:r>
              <a:rPr lang="nl-NL" sz="1800" dirty="0" err="1"/>
              <a:t>connection</a:t>
            </a:r>
            <a:r>
              <a:rPr lang="nl-NL" sz="1800" dirty="0"/>
              <a:t> with </a:t>
            </a:r>
            <a:r>
              <a:rPr lang="nl-NL" sz="1800" dirty="0" err="1"/>
              <a:t>peers</a:t>
            </a:r>
            <a:r>
              <a:rPr lang="nl-NL" sz="1800" dirty="0"/>
              <a:t>, easier </a:t>
            </a:r>
            <a:r>
              <a:rPr lang="nl-NL" sz="1800" dirty="0" err="1"/>
              <a:t>to</a:t>
            </a:r>
            <a:r>
              <a:rPr lang="nl-NL" sz="1800" dirty="0"/>
              <a:t> ask questions, easier </a:t>
            </a:r>
            <a:r>
              <a:rPr lang="nl-NL" sz="1800" dirty="0" err="1"/>
              <a:t>to</a:t>
            </a:r>
            <a:r>
              <a:rPr lang="nl-NL" sz="1800" dirty="0"/>
              <a:t> stay on track, clear structure of </a:t>
            </a:r>
            <a:r>
              <a:rPr lang="nl-NL" sz="1800" dirty="0" err="1"/>
              <a:t>the</a:t>
            </a:r>
            <a:r>
              <a:rPr lang="nl-NL" sz="1800" dirty="0"/>
              <a:t> course </a:t>
            </a:r>
            <a:r>
              <a:rPr lang="nl-NL" sz="1800" dirty="0" err="1"/>
              <a:t>to</a:t>
            </a:r>
            <a:r>
              <a:rPr lang="nl-NL" sz="1800" dirty="0"/>
              <a:t> follow, etc.</a:t>
            </a:r>
          </a:p>
        </p:txBody>
      </p:sp>
      <p:sp>
        <p:nvSpPr>
          <p:cNvPr id="4" name="Tijdelijke aanduiding voor inhoud 3">
            <a:extLst>
              <a:ext uri="{FF2B5EF4-FFF2-40B4-BE49-F238E27FC236}">
                <a16:creationId xmlns:a16="http://schemas.microsoft.com/office/drawing/2014/main" id="{1354CB7D-5D0A-F006-C1F5-10B8F86CD9C3}"/>
              </a:ext>
            </a:extLst>
          </p:cNvPr>
          <p:cNvSpPr>
            <a:spLocks noGrp="1"/>
          </p:cNvSpPr>
          <p:nvPr>
            <p:ph sz="half" idx="2"/>
          </p:nvPr>
        </p:nvSpPr>
        <p:spPr>
          <a:xfrm>
            <a:off x="6345936" y="2261183"/>
            <a:ext cx="4937760" cy="3694176"/>
          </a:xfrm>
        </p:spPr>
        <p:txBody>
          <a:bodyPr/>
          <a:lstStyle/>
          <a:p>
            <a:pPr marL="0" indent="0">
              <a:buNone/>
            </a:pPr>
            <a:r>
              <a:rPr lang="nl-NL" b="1" dirty="0"/>
              <a:t>For </a:t>
            </a:r>
            <a:r>
              <a:rPr lang="nl-NL" b="1" dirty="0" err="1"/>
              <a:t>you</a:t>
            </a:r>
            <a:endParaRPr lang="nl-NL" b="1" dirty="0"/>
          </a:p>
          <a:p>
            <a:pPr marL="0" indent="0">
              <a:buNone/>
            </a:pPr>
            <a:endParaRPr lang="nl-NL" dirty="0"/>
          </a:p>
          <a:p>
            <a:pPr marL="0" indent="0">
              <a:buNone/>
            </a:pPr>
            <a:r>
              <a:rPr lang="en-US" sz="1800" dirty="0"/>
              <a:t>e.g.: more structured role, more interaction with students, professional development, learning a new teaching style, more room for your personal style, teaching a favorite topic, sharing workload with peers, etc.</a:t>
            </a:r>
            <a:endParaRPr lang="nl-NL" sz="1800" dirty="0"/>
          </a:p>
        </p:txBody>
      </p:sp>
      <p:pic>
        <p:nvPicPr>
          <p:cNvPr id="8" name="Afbeelding 7">
            <a:extLst>
              <a:ext uri="{FF2B5EF4-FFF2-40B4-BE49-F238E27FC236}">
                <a16:creationId xmlns:a16="http://schemas.microsoft.com/office/drawing/2014/main" id="{FDC87F10-263D-4A59-C413-ED6A7952514D}"/>
              </a:ext>
            </a:extLst>
          </p:cNvPr>
          <p:cNvPicPr>
            <a:picLocks noChangeAspect="1"/>
          </p:cNvPicPr>
          <p:nvPr/>
        </p:nvPicPr>
        <p:blipFill>
          <a:blip r:embed="rId3"/>
          <a:stretch>
            <a:fillRect/>
          </a:stretch>
        </p:blipFill>
        <p:spPr>
          <a:xfrm>
            <a:off x="4485982" y="5299798"/>
            <a:ext cx="3116403" cy="1558202"/>
          </a:xfrm>
          <a:prstGeom prst="rect">
            <a:avLst/>
          </a:prstGeom>
        </p:spPr>
      </p:pic>
    </p:spTree>
    <p:extLst>
      <p:ext uri="{BB962C8B-B14F-4D97-AF65-F5344CB8AC3E}">
        <p14:creationId xmlns:p14="http://schemas.microsoft.com/office/powerpoint/2010/main" val="35004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691E17-383F-CE40-944D-EEB5B9B349CD}"/>
              </a:ext>
            </a:extLst>
          </p:cNvPr>
          <p:cNvSpPr>
            <a:spLocks noGrp="1"/>
          </p:cNvSpPr>
          <p:nvPr>
            <p:ph type="title"/>
          </p:nvPr>
        </p:nvSpPr>
        <p:spPr/>
        <p:txBody>
          <a:bodyPr/>
          <a:lstStyle/>
          <a:p>
            <a:r>
              <a:rPr lang="nl-NL" dirty="0"/>
              <a:t>The (new/</a:t>
            </a:r>
            <a:r>
              <a:rPr lang="nl-NL" dirty="0" err="1"/>
              <a:t>altered</a:t>
            </a:r>
            <a:r>
              <a:rPr lang="nl-NL" dirty="0"/>
              <a:t>) course design</a:t>
            </a:r>
          </a:p>
        </p:txBody>
      </p:sp>
      <p:sp>
        <p:nvSpPr>
          <p:cNvPr id="3" name="Tijdelijke aanduiding voor inhoud 2">
            <a:extLst>
              <a:ext uri="{FF2B5EF4-FFF2-40B4-BE49-F238E27FC236}">
                <a16:creationId xmlns:a16="http://schemas.microsoft.com/office/drawing/2014/main" id="{3632EE40-689B-619A-004A-4B2EA2A0A927}"/>
              </a:ext>
            </a:extLst>
          </p:cNvPr>
          <p:cNvSpPr>
            <a:spLocks noGrp="1"/>
          </p:cNvSpPr>
          <p:nvPr>
            <p:ph idx="1"/>
          </p:nvPr>
        </p:nvSpPr>
        <p:spPr>
          <a:xfrm>
            <a:off x="1115568" y="2141736"/>
            <a:ext cx="10168128" cy="4581295"/>
          </a:xfrm>
        </p:spPr>
        <p:txBody>
          <a:bodyPr>
            <a:normAutofit fontScale="85000" lnSpcReduction="20000"/>
          </a:bodyPr>
          <a:lstStyle/>
          <a:p>
            <a:pPr marL="0" indent="0">
              <a:buNone/>
            </a:pPr>
            <a:r>
              <a:rPr lang="nl-NL" sz="2400" dirty="0" err="1"/>
              <a:t>Insert</a:t>
            </a:r>
            <a:r>
              <a:rPr lang="nl-NL" sz="2400" dirty="0"/>
              <a:t> here, or </a:t>
            </a:r>
            <a:r>
              <a:rPr lang="nl-NL" sz="2400" dirty="0" err="1"/>
              <a:t>supply</a:t>
            </a:r>
            <a:r>
              <a:rPr lang="nl-NL" sz="2400" dirty="0"/>
              <a:t> on whiteboard or paper, a </a:t>
            </a:r>
            <a:r>
              <a:rPr lang="nl-NL" sz="2400" dirty="0" err="1"/>
              <a:t>visual</a:t>
            </a:r>
            <a:r>
              <a:rPr lang="nl-NL" sz="2400" dirty="0"/>
              <a:t> overview; </a:t>
            </a:r>
            <a:r>
              <a:rPr lang="nl-NL" sz="2400" i="1" dirty="0"/>
              <a:t>e.g. a timeline, a flowchart, </a:t>
            </a:r>
            <a:r>
              <a:rPr lang="nl-NL" sz="2400" i="1" dirty="0" err="1"/>
              <a:t>the</a:t>
            </a:r>
            <a:r>
              <a:rPr lang="nl-NL" sz="2400" i="1" dirty="0"/>
              <a:t> DataNose overview, a block-</a:t>
            </a:r>
            <a:r>
              <a:rPr lang="nl-NL" sz="2400" i="1" dirty="0" err="1"/>
              <a:t>schedule</a:t>
            </a:r>
            <a:r>
              <a:rPr lang="nl-NL" sz="2400" i="1" dirty="0"/>
              <a:t>, or a list of weeks, lectures, </a:t>
            </a:r>
            <a:r>
              <a:rPr lang="nl-NL" sz="2400" i="1" dirty="0" err="1"/>
              <a:t>tutorials</a:t>
            </a:r>
            <a:r>
              <a:rPr lang="nl-NL" sz="2400" i="1" dirty="0"/>
              <a:t>. </a:t>
            </a:r>
          </a:p>
          <a:p>
            <a:pPr marL="0" indent="0">
              <a:buNone/>
            </a:pPr>
            <a:endParaRPr lang="nl-NL" sz="2400" b="1" dirty="0"/>
          </a:p>
          <a:p>
            <a:pPr marL="0" indent="0">
              <a:buNone/>
            </a:pPr>
            <a:r>
              <a:rPr lang="nl-NL" sz="2400" b="1" dirty="0"/>
              <a:t>Options and tips: </a:t>
            </a:r>
          </a:p>
          <a:p>
            <a:r>
              <a:rPr lang="nl-NL" sz="2400" dirty="0"/>
              <a:t>Highlight </a:t>
            </a:r>
            <a:r>
              <a:rPr lang="nl-NL" sz="2400" dirty="0" err="1"/>
              <a:t>key</a:t>
            </a:r>
            <a:r>
              <a:rPr lang="nl-NL" sz="2400" dirty="0"/>
              <a:t> changes / </a:t>
            </a:r>
            <a:r>
              <a:rPr lang="nl-NL" sz="2400" dirty="0" err="1"/>
              <a:t>active</a:t>
            </a:r>
            <a:r>
              <a:rPr lang="nl-NL" sz="2400" dirty="0"/>
              <a:t> </a:t>
            </a:r>
            <a:r>
              <a:rPr lang="nl-NL" sz="2400" dirty="0" err="1"/>
              <a:t>learning</a:t>
            </a:r>
            <a:r>
              <a:rPr lang="nl-NL" sz="2400" dirty="0"/>
              <a:t> </a:t>
            </a:r>
            <a:r>
              <a:rPr lang="nl-NL" sz="2400" dirty="0" err="1"/>
              <a:t>methods</a:t>
            </a:r>
            <a:endParaRPr lang="nl-NL" sz="2400" dirty="0"/>
          </a:p>
          <a:p>
            <a:endParaRPr lang="nl-NL" sz="2400" dirty="0"/>
          </a:p>
          <a:p>
            <a:r>
              <a:rPr lang="nl-NL" sz="2400" dirty="0"/>
              <a:t>Connect </a:t>
            </a:r>
            <a:r>
              <a:rPr lang="nl-NL" sz="2400" dirty="0" err="1"/>
              <a:t>the</a:t>
            </a:r>
            <a:r>
              <a:rPr lang="nl-NL" sz="2400" dirty="0"/>
              <a:t> </a:t>
            </a:r>
            <a:r>
              <a:rPr lang="nl-NL" sz="2400" dirty="0" err="1"/>
              <a:t>chosen</a:t>
            </a:r>
            <a:r>
              <a:rPr lang="nl-NL" sz="2400" dirty="0"/>
              <a:t> </a:t>
            </a:r>
            <a:r>
              <a:rPr lang="nl-NL" sz="2400" dirty="0" err="1"/>
              <a:t>activities</a:t>
            </a:r>
            <a:r>
              <a:rPr lang="nl-NL" sz="2400" dirty="0"/>
              <a:t> and changes </a:t>
            </a:r>
            <a:r>
              <a:rPr lang="nl-NL" sz="2400" dirty="0" err="1"/>
              <a:t>with</a:t>
            </a:r>
            <a:r>
              <a:rPr lang="nl-NL" sz="2400" dirty="0"/>
              <a:t> </a:t>
            </a:r>
            <a:r>
              <a:rPr lang="nl-NL" sz="2400" dirty="0" err="1"/>
              <a:t>the</a:t>
            </a:r>
            <a:r>
              <a:rPr lang="nl-NL" sz="2400" dirty="0"/>
              <a:t> </a:t>
            </a:r>
            <a:r>
              <a:rPr lang="nl-NL" sz="2400" dirty="0" err="1"/>
              <a:t>ILOs</a:t>
            </a:r>
            <a:endParaRPr lang="nl-NL" sz="2400" dirty="0"/>
          </a:p>
          <a:p>
            <a:pPr lvl="1"/>
            <a:r>
              <a:rPr lang="nl-NL" sz="2000" dirty="0" err="1"/>
              <a:t>ILOs</a:t>
            </a:r>
            <a:r>
              <a:rPr lang="nl-NL" sz="2000" dirty="0"/>
              <a:t> of </a:t>
            </a:r>
            <a:r>
              <a:rPr lang="nl-NL" sz="2000" dirty="0" err="1"/>
              <a:t>the</a:t>
            </a:r>
            <a:r>
              <a:rPr lang="nl-NL" sz="2000" dirty="0"/>
              <a:t> course</a:t>
            </a:r>
          </a:p>
          <a:p>
            <a:pPr lvl="1"/>
            <a:r>
              <a:rPr lang="nl-NL" sz="2000" dirty="0" err="1"/>
              <a:t>ILOs</a:t>
            </a:r>
            <a:r>
              <a:rPr lang="nl-NL" sz="2000" dirty="0"/>
              <a:t> per tutorial/lecture  </a:t>
            </a:r>
            <a:r>
              <a:rPr lang="nl-NL" sz="2000" dirty="0">
                <a:sym typeface="Wingdings" panose="05000000000000000000" pitchFamily="2" charset="2"/>
              </a:rPr>
              <a:t> can </a:t>
            </a:r>
            <a:r>
              <a:rPr lang="nl-NL" sz="2000" dirty="0" err="1">
                <a:sym typeface="Wingdings" panose="05000000000000000000" pitchFamily="2" charset="2"/>
              </a:rPr>
              <a:t>be</a:t>
            </a:r>
            <a:r>
              <a:rPr lang="nl-NL" sz="2000" dirty="0">
                <a:sym typeface="Wingdings" panose="05000000000000000000" pitchFamily="2" charset="2"/>
              </a:rPr>
              <a:t> very useful!</a:t>
            </a:r>
          </a:p>
          <a:p>
            <a:pPr lvl="1"/>
            <a:endParaRPr lang="nl-NL" sz="2000" dirty="0">
              <a:sym typeface="Wingdings" panose="05000000000000000000" pitchFamily="2" charset="2"/>
            </a:endParaRPr>
          </a:p>
          <a:p>
            <a:r>
              <a:rPr lang="nl-NL" sz="2400" dirty="0" err="1"/>
              <a:t>Use</a:t>
            </a:r>
            <a:r>
              <a:rPr lang="nl-NL" sz="2400" dirty="0"/>
              <a:t> </a:t>
            </a:r>
            <a:r>
              <a:rPr lang="nl-NL" sz="2400" dirty="0" err="1"/>
              <a:t>color</a:t>
            </a:r>
            <a:r>
              <a:rPr lang="nl-NL" sz="2400" dirty="0"/>
              <a:t> </a:t>
            </a:r>
            <a:r>
              <a:rPr lang="nl-NL" sz="2400" dirty="0" err="1"/>
              <a:t>coding</a:t>
            </a:r>
            <a:r>
              <a:rPr lang="nl-NL" sz="2400" dirty="0"/>
              <a:t> </a:t>
            </a:r>
            <a:r>
              <a:rPr lang="nl-NL" sz="2400" dirty="0" err="1"/>
              <a:t>for</a:t>
            </a:r>
            <a:r>
              <a:rPr lang="nl-NL" sz="2400" dirty="0"/>
              <a:t> </a:t>
            </a:r>
            <a:r>
              <a:rPr lang="nl-NL" sz="2400" dirty="0" err="1"/>
              <a:t>educational</a:t>
            </a:r>
            <a:r>
              <a:rPr lang="nl-NL" sz="2400" dirty="0"/>
              <a:t> </a:t>
            </a:r>
            <a:r>
              <a:rPr lang="nl-NL" sz="2400" dirty="0" err="1"/>
              <a:t>activities</a:t>
            </a:r>
            <a:endParaRPr lang="nl-NL" sz="2400" dirty="0"/>
          </a:p>
          <a:p>
            <a:pPr marL="457202" lvl="1" indent="0">
              <a:buNone/>
            </a:pPr>
            <a:br>
              <a:rPr lang="nl-NL" sz="2000" dirty="0">
                <a:sym typeface="Wingdings" panose="05000000000000000000" pitchFamily="2" charset="2"/>
              </a:rPr>
            </a:br>
            <a:endParaRPr lang="nl-NL" sz="2000" dirty="0"/>
          </a:p>
        </p:txBody>
      </p:sp>
    </p:spTree>
    <p:extLst>
      <p:ext uri="{BB962C8B-B14F-4D97-AF65-F5344CB8AC3E}">
        <p14:creationId xmlns:p14="http://schemas.microsoft.com/office/powerpoint/2010/main" val="1804545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263E39-D3A9-BED2-0D7E-AB15973C711D}"/>
              </a:ext>
            </a:extLst>
          </p:cNvPr>
          <p:cNvSpPr>
            <a:spLocks noGrp="1"/>
          </p:cNvSpPr>
          <p:nvPr>
            <p:ph type="title"/>
          </p:nvPr>
        </p:nvSpPr>
        <p:spPr>
          <a:xfrm>
            <a:off x="1115568" y="548640"/>
            <a:ext cx="10168128" cy="1179576"/>
          </a:xfrm>
        </p:spPr>
        <p:txBody>
          <a:bodyPr anchor="ctr">
            <a:normAutofit/>
          </a:bodyPr>
          <a:lstStyle/>
          <a:p>
            <a:r>
              <a:rPr lang="en-US" dirty="0"/>
              <a:t>Your role in the new design</a:t>
            </a:r>
            <a:endParaRPr lang="nl-NL" dirty="0"/>
          </a:p>
        </p:txBody>
      </p:sp>
      <p:sp>
        <p:nvSpPr>
          <p:cNvPr id="3" name="Tijdelijke aanduiding voor inhoud 2">
            <a:extLst>
              <a:ext uri="{FF2B5EF4-FFF2-40B4-BE49-F238E27FC236}">
                <a16:creationId xmlns:a16="http://schemas.microsoft.com/office/drawing/2014/main" id="{BBAF31CA-C26F-926C-188B-7EC6C44867B9}"/>
              </a:ext>
            </a:extLst>
          </p:cNvPr>
          <p:cNvSpPr>
            <a:spLocks noGrp="1"/>
          </p:cNvSpPr>
          <p:nvPr>
            <p:ph sz="half" idx="1"/>
          </p:nvPr>
        </p:nvSpPr>
        <p:spPr>
          <a:xfrm>
            <a:off x="1115566" y="2478027"/>
            <a:ext cx="9284027" cy="3694176"/>
          </a:xfrm>
        </p:spPr>
        <p:txBody>
          <a:bodyPr>
            <a:normAutofit/>
          </a:bodyPr>
          <a:lstStyle/>
          <a:p>
            <a:pPr>
              <a:lnSpc>
                <a:spcPct val="100000"/>
              </a:lnSpc>
            </a:pPr>
            <a:r>
              <a:rPr lang="nl-NL" sz="2000" b="1" dirty="0" err="1"/>
              <a:t>Key</a:t>
            </a:r>
            <a:r>
              <a:rPr lang="nl-NL" sz="2000" b="1" dirty="0"/>
              <a:t> </a:t>
            </a:r>
            <a:r>
              <a:rPr lang="nl-NL" sz="2000" b="1" dirty="0" err="1"/>
              <a:t>responsibilities</a:t>
            </a:r>
            <a:r>
              <a:rPr lang="nl-NL" sz="1800" dirty="0"/>
              <a:t>:</a:t>
            </a:r>
          </a:p>
          <a:p>
            <a:pPr lvl="1">
              <a:lnSpc>
                <a:spcPct val="100000"/>
              </a:lnSpc>
            </a:pPr>
            <a:r>
              <a:rPr lang="nl-NL" sz="1800" i="1" dirty="0"/>
              <a:t>E.g. l</a:t>
            </a:r>
            <a:r>
              <a:rPr lang="en-US" sz="1800" i="1" dirty="0" err="1"/>
              <a:t>eading</a:t>
            </a:r>
            <a:r>
              <a:rPr lang="en-US" sz="1800" i="1" dirty="0"/>
              <a:t> discussions, grading, following lesson plans, walking around and talking to students, do a plenary check-in and check-out, stimulate/guide group-work, correct homework, answer questions via e-mail or canvas, register attendance, calibrate feedback/grades, etc.</a:t>
            </a:r>
            <a:endParaRPr lang="nl-NL" sz="1800" i="1" dirty="0"/>
          </a:p>
          <a:p>
            <a:pPr>
              <a:lnSpc>
                <a:spcPct val="100000"/>
              </a:lnSpc>
            </a:pPr>
            <a:endParaRPr lang="nl-NL" sz="1800" i="1" dirty="0"/>
          </a:p>
          <a:p>
            <a:pPr>
              <a:lnSpc>
                <a:spcPct val="100000"/>
              </a:lnSpc>
            </a:pPr>
            <a:r>
              <a:rPr lang="nl-NL" sz="2000" b="1" dirty="0" err="1"/>
              <a:t>Expectations</a:t>
            </a:r>
            <a:r>
              <a:rPr lang="nl-NL" sz="2000" b="1" dirty="0"/>
              <a:t>:</a:t>
            </a:r>
          </a:p>
          <a:p>
            <a:pPr lvl="1">
              <a:lnSpc>
                <a:spcPct val="100000"/>
              </a:lnSpc>
            </a:pPr>
            <a:r>
              <a:rPr lang="nl-NL" sz="1800" i="1" dirty="0"/>
              <a:t>E.g. </a:t>
            </a:r>
            <a:r>
              <a:rPr lang="nl-NL" sz="1800" i="1" dirty="0" err="1"/>
              <a:t>punctuality</a:t>
            </a:r>
            <a:r>
              <a:rPr lang="nl-NL" sz="1800" i="1" dirty="0"/>
              <a:t>, preparation, open / </a:t>
            </a:r>
            <a:r>
              <a:rPr lang="nl-NL" sz="1800" i="1" dirty="0" err="1"/>
              <a:t>timely</a:t>
            </a:r>
            <a:r>
              <a:rPr lang="nl-NL" sz="1800" i="1" dirty="0"/>
              <a:t> </a:t>
            </a:r>
            <a:r>
              <a:rPr lang="nl-NL" sz="1800" i="1" dirty="0" err="1"/>
              <a:t>communcation</a:t>
            </a:r>
            <a:r>
              <a:rPr lang="nl-NL" sz="1800" i="1" dirty="0"/>
              <a:t>, </a:t>
            </a:r>
            <a:r>
              <a:rPr lang="nl-NL" sz="1800" i="1" dirty="0" err="1"/>
              <a:t>not</a:t>
            </a:r>
            <a:r>
              <a:rPr lang="nl-NL" sz="1800" i="1" dirty="0"/>
              <a:t> </a:t>
            </a:r>
            <a:r>
              <a:rPr lang="nl-NL" sz="1800" i="1" dirty="0" err="1"/>
              <a:t>passively</a:t>
            </a:r>
            <a:r>
              <a:rPr lang="nl-NL" sz="1800" i="1" dirty="0"/>
              <a:t> </a:t>
            </a:r>
            <a:r>
              <a:rPr lang="nl-NL" sz="1800" i="1" dirty="0" err="1"/>
              <a:t>sitting</a:t>
            </a:r>
            <a:r>
              <a:rPr lang="nl-NL" sz="1800" i="1" dirty="0"/>
              <a:t> </a:t>
            </a:r>
            <a:r>
              <a:rPr lang="nl-NL" sz="1800" i="1" dirty="0" err="1"/>
              <a:t>behind</a:t>
            </a:r>
            <a:r>
              <a:rPr lang="nl-NL" sz="1800" i="1" dirty="0"/>
              <a:t> desk, etc.</a:t>
            </a:r>
          </a:p>
        </p:txBody>
      </p:sp>
      <p:pic>
        <p:nvPicPr>
          <p:cNvPr id="7" name="Afbeelding 6">
            <a:extLst>
              <a:ext uri="{FF2B5EF4-FFF2-40B4-BE49-F238E27FC236}">
                <a16:creationId xmlns:a16="http://schemas.microsoft.com/office/drawing/2014/main" id="{E905D789-F1D3-7B2B-9638-DCDE45BC7802}"/>
              </a:ext>
            </a:extLst>
          </p:cNvPr>
          <p:cNvPicPr>
            <a:picLocks noChangeAspect="1"/>
          </p:cNvPicPr>
          <p:nvPr/>
        </p:nvPicPr>
        <p:blipFill>
          <a:blip r:embed="rId3"/>
          <a:stretch>
            <a:fillRect/>
          </a:stretch>
        </p:blipFill>
        <p:spPr>
          <a:xfrm>
            <a:off x="10250105" y="95693"/>
            <a:ext cx="1355884" cy="1828801"/>
          </a:xfrm>
          <a:prstGeom prst="rect">
            <a:avLst/>
          </a:prstGeom>
        </p:spPr>
      </p:pic>
      <p:pic>
        <p:nvPicPr>
          <p:cNvPr id="11" name="Afbeelding 10">
            <a:extLst>
              <a:ext uri="{FF2B5EF4-FFF2-40B4-BE49-F238E27FC236}">
                <a16:creationId xmlns:a16="http://schemas.microsoft.com/office/drawing/2014/main" id="{4ACD8191-34F0-F9E7-3094-A319BA58004D}"/>
              </a:ext>
            </a:extLst>
          </p:cNvPr>
          <p:cNvPicPr>
            <a:picLocks noChangeAspect="1"/>
          </p:cNvPicPr>
          <p:nvPr/>
        </p:nvPicPr>
        <p:blipFill>
          <a:blip r:embed="rId4"/>
          <a:stretch>
            <a:fillRect/>
          </a:stretch>
        </p:blipFill>
        <p:spPr>
          <a:xfrm>
            <a:off x="141028" y="5387840"/>
            <a:ext cx="3887336" cy="1943668"/>
          </a:xfrm>
          <a:prstGeom prst="rect">
            <a:avLst/>
          </a:prstGeom>
        </p:spPr>
      </p:pic>
    </p:spTree>
    <p:extLst>
      <p:ext uri="{BB962C8B-B14F-4D97-AF65-F5344CB8AC3E}">
        <p14:creationId xmlns:p14="http://schemas.microsoft.com/office/powerpoint/2010/main" val="1892103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E3A29C-2F1D-AC5C-109C-F84148DAEDD3}"/>
              </a:ext>
            </a:extLst>
          </p:cNvPr>
          <p:cNvSpPr>
            <a:spLocks noGrp="1"/>
          </p:cNvSpPr>
          <p:nvPr>
            <p:ph type="title"/>
          </p:nvPr>
        </p:nvSpPr>
        <p:spPr/>
        <p:txBody>
          <a:bodyPr/>
          <a:lstStyle/>
          <a:p>
            <a:r>
              <a:rPr lang="nl-NL" dirty="0"/>
              <a:t>Check</a:t>
            </a:r>
          </a:p>
        </p:txBody>
      </p:sp>
      <p:sp>
        <p:nvSpPr>
          <p:cNvPr id="3" name="Tijdelijke aanduiding voor inhoud 2">
            <a:extLst>
              <a:ext uri="{FF2B5EF4-FFF2-40B4-BE49-F238E27FC236}">
                <a16:creationId xmlns:a16="http://schemas.microsoft.com/office/drawing/2014/main" id="{CFAB8D79-5B2D-B8A4-6962-4DAE75BBC890}"/>
              </a:ext>
            </a:extLst>
          </p:cNvPr>
          <p:cNvSpPr>
            <a:spLocks noGrp="1"/>
          </p:cNvSpPr>
          <p:nvPr>
            <p:ph idx="1"/>
          </p:nvPr>
        </p:nvSpPr>
        <p:spPr/>
        <p:txBody>
          <a:bodyPr/>
          <a:lstStyle/>
          <a:p>
            <a:pPr marL="0" indent="0">
              <a:buNone/>
            </a:pPr>
            <a:r>
              <a:rPr lang="nl-NL" dirty="0"/>
              <a:t>Is </a:t>
            </a:r>
            <a:r>
              <a:rPr lang="nl-NL" dirty="0" err="1"/>
              <a:t>the</a:t>
            </a:r>
            <a:r>
              <a:rPr lang="nl-NL" dirty="0"/>
              <a:t> (re)design </a:t>
            </a:r>
            <a:r>
              <a:rPr lang="nl-NL" dirty="0" err="1"/>
              <a:t>clear</a:t>
            </a:r>
            <a:r>
              <a:rPr lang="nl-NL" dirty="0"/>
              <a:t>? </a:t>
            </a:r>
          </a:p>
          <a:p>
            <a:pPr marL="0" indent="0">
              <a:buNone/>
            </a:pPr>
            <a:endParaRPr lang="nl-NL" dirty="0"/>
          </a:p>
          <a:p>
            <a:pPr marL="0" indent="0">
              <a:buNone/>
            </a:pPr>
            <a:r>
              <a:rPr lang="nl-NL" dirty="0"/>
              <a:t>Optional: Discuss</a:t>
            </a:r>
          </a:p>
          <a:p>
            <a:r>
              <a:rPr lang="nl-NL" sz="2400" dirty="0"/>
              <a:t>Are </a:t>
            </a:r>
            <a:r>
              <a:rPr lang="nl-NL" sz="2400" dirty="0" err="1"/>
              <a:t>there</a:t>
            </a:r>
            <a:r>
              <a:rPr lang="nl-NL" sz="2400" dirty="0"/>
              <a:t> </a:t>
            </a:r>
            <a:r>
              <a:rPr lang="nl-NL" sz="2400" dirty="0" err="1"/>
              <a:t>any</a:t>
            </a:r>
            <a:r>
              <a:rPr lang="nl-NL" sz="2400" dirty="0"/>
              <a:t> direct (small) </a:t>
            </a:r>
            <a:r>
              <a:rPr lang="nl-NL" sz="2400" dirty="0" err="1"/>
              <a:t>suggestions</a:t>
            </a:r>
            <a:r>
              <a:rPr lang="nl-NL" sz="2400" dirty="0"/>
              <a:t> or do </a:t>
            </a:r>
            <a:r>
              <a:rPr lang="nl-NL" sz="2400" dirty="0" err="1"/>
              <a:t>you</a:t>
            </a:r>
            <a:r>
              <a:rPr lang="nl-NL" sz="2400" dirty="0"/>
              <a:t> </a:t>
            </a:r>
            <a:r>
              <a:rPr lang="nl-NL" sz="2400" dirty="0" err="1"/>
              <a:t>see</a:t>
            </a:r>
            <a:r>
              <a:rPr lang="nl-NL" sz="2400" dirty="0"/>
              <a:t> </a:t>
            </a:r>
            <a:r>
              <a:rPr lang="nl-NL" sz="2400" dirty="0" err="1"/>
              <a:t>any</a:t>
            </a:r>
            <a:r>
              <a:rPr lang="nl-NL" sz="2400" dirty="0"/>
              <a:t> direct </a:t>
            </a:r>
            <a:r>
              <a:rPr lang="nl-NL" sz="2400" dirty="0" err="1"/>
              <a:t>pitfalls</a:t>
            </a:r>
            <a:r>
              <a:rPr lang="nl-NL" sz="2400" dirty="0"/>
              <a:t>? </a:t>
            </a:r>
          </a:p>
          <a:p>
            <a:pPr marL="0" indent="0">
              <a:buNone/>
            </a:pPr>
            <a:endParaRPr lang="nl-NL" dirty="0"/>
          </a:p>
        </p:txBody>
      </p:sp>
    </p:spTree>
    <p:extLst>
      <p:ext uri="{BB962C8B-B14F-4D97-AF65-F5344CB8AC3E}">
        <p14:creationId xmlns:p14="http://schemas.microsoft.com/office/powerpoint/2010/main" val="2254762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AA5DAC-6E43-7C2C-1680-F56582CD152C}"/>
              </a:ext>
            </a:extLst>
          </p:cNvPr>
          <p:cNvSpPr>
            <a:spLocks noGrp="1"/>
          </p:cNvSpPr>
          <p:nvPr>
            <p:ph type="title"/>
          </p:nvPr>
        </p:nvSpPr>
        <p:spPr/>
        <p:txBody>
          <a:bodyPr>
            <a:normAutofit/>
          </a:bodyPr>
          <a:lstStyle/>
          <a:p>
            <a:r>
              <a:rPr lang="en-US" dirty="0"/>
              <a:t>Your role as a TA: Are you comfortable?</a:t>
            </a:r>
            <a:endParaRPr lang="nl-NL" dirty="0"/>
          </a:p>
        </p:txBody>
      </p:sp>
      <p:sp>
        <p:nvSpPr>
          <p:cNvPr id="3" name="Tijdelijke aanduiding voor inhoud 2">
            <a:extLst>
              <a:ext uri="{FF2B5EF4-FFF2-40B4-BE49-F238E27FC236}">
                <a16:creationId xmlns:a16="http://schemas.microsoft.com/office/drawing/2014/main" id="{891BFB9A-5D9B-A61B-2B5E-44EFD6C5BEE9}"/>
              </a:ext>
            </a:extLst>
          </p:cNvPr>
          <p:cNvSpPr>
            <a:spLocks noGrp="1"/>
          </p:cNvSpPr>
          <p:nvPr>
            <p:ph idx="1"/>
          </p:nvPr>
        </p:nvSpPr>
        <p:spPr/>
        <p:txBody>
          <a:bodyPr>
            <a:normAutofit lnSpcReduction="10000"/>
          </a:bodyPr>
          <a:lstStyle/>
          <a:p>
            <a:pPr marL="0" indent="0">
              <a:buNone/>
            </a:pPr>
            <a:r>
              <a:rPr lang="en-US" dirty="0"/>
              <a:t>Let’s discuss:</a:t>
            </a:r>
          </a:p>
          <a:p>
            <a:pPr marL="0" indent="0">
              <a:buNone/>
            </a:pPr>
            <a:endParaRPr lang="en-US" i="1" dirty="0"/>
          </a:p>
          <a:p>
            <a:pPr marL="0" indent="0">
              <a:buNone/>
            </a:pPr>
            <a:r>
              <a:rPr lang="en-US" i="1" dirty="0"/>
              <a:t>What roles resonate with you? What do you expect to be fun, what do you think you’ll be good at? </a:t>
            </a:r>
          </a:p>
          <a:p>
            <a:pPr marL="0" indent="0">
              <a:buNone/>
            </a:pPr>
            <a:endParaRPr lang="en-US" i="1" dirty="0"/>
          </a:p>
          <a:p>
            <a:pPr marL="0" indent="0">
              <a:buNone/>
            </a:pPr>
            <a:r>
              <a:rPr lang="en-US" i="1" dirty="0"/>
              <a:t>What questions or concerns do you have? What step do you need to tackle those?</a:t>
            </a:r>
            <a:endParaRPr lang="nl-NL" dirty="0"/>
          </a:p>
        </p:txBody>
      </p:sp>
      <p:pic>
        <p:nvPicPr>
          <p:cNvPr id="5" name="Afbeelding 4">
            <a:extLst>
              <a:ext uri="{FF2B5EF4-FFF2-40B4-BE49-F238E27FC236}">
                <a16:creationId xmlns:a16="http://schemas.microsoft.com/office/drawing/2014/main" id="{1BAF8274-22DE-3AC9-3191-9921106B57F5}"/>
              </a:ext>
            </a:extLst>
          </p:cNvPr>
          <p:cNvPicPr>
            <a:picLocks noChangeAspect="1"/>
          </p:cNvPicPr>
          <p:nvPr/>
        </p:nvPicPr>
        <p:blipFill>
          <a:blip r:embed="rId3"/>
          <a:stretch>
            <a:fillRect/>
          </a:stretch>
        </p:blipFill>
        <p:spPr>
          <a:xfrm>
            <a:off x="125510" y="3536807"/>
            <a:ext cx="867736" cy="987290"/>
          </a:xfrm>
          <a:prstGeom prst="rect">
            <a:avLst/>
          </a:prstGeom>
        </p:spPr>
      </p:pic>
      <p:pic>
        <p:nvPicPr>
          <p:cNvPr id="7" name="Afbeelding 6">
            <a:extLst>
              <a:ext uri="{FF2B5EF4-FFF2-40B4-BE49-F238E27FC236}">
                <a16:creationId xmlns:a16="http://schemas.microsoft.com/office/drawing/2014/main" id="{766052B0-9E80-23BE-54C8-D6C6BD0FE705}"/>
              </a:ext>
            </a:extLst>
          </p:cNvPr>
          <p:cNvPicPr>
            <a:picLocks noChangeAspect="1"/>
          </p:cNvPicPr>
          <p:nvPr/>
        </p:nvPicPr>
        <p:blipFill>
          <a:blip r:embed="rId4"/>
          <a:stretch>
            <a:fillRect/>
          </a:stretch>
        </p:blipFill>
        <p:spPr>
          <a:xfrm>
            <a:off x="176110" y="5186614"/>
            <a:ext cx="716162" cy="857518"/>
          </a:xfrm>
          <a:prstGeom prst="rect">
            <a:avLst/>
          </a:prstGeom>
        </p:spPr>
      </p:pic>
    </p:spTree>
    <p:extLst>
      <p:ext uri="{BB962C8B-B14F-4D97-AF65-F5344CB8AC3E}">
        <p14:creationId xmlns:p14="http://schemas.microsoft.com/office/powerpoint/2010/main" val="4260124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980F0-C6DB-4214-1613-A9B1E1954A5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6EF5557-A22E-9358-2EEB-41AA57D07FE8}"/>
              </a:ext>
            </a:extLst>
          </p:cNvPr>
          <p:cNvSpPr>
            <a:spLocks noGrp="1"/>
          </p:cNvSpPr>
          <p:nvPr>
            <p:ph type="title"/>
          </p:nvPr>
        </p:nvSpPr>
        <p:spPr/>
        <p:txBody>
          <a:bodyPr/>
          <a:lstStyle/>
          <a:p>
            <a:r>
              <a:rPr lang="nl-NL" dirty="0"/>
              <a:t>How: </a:t>
            </a:r>
            <a:r>
              <a:rPr lang="nl-NL" dirty="0" err="1"/>
              <a:t>Practicalities</a:t>
            </a:r>
            <a:r>
              <a:rPr lang="nl-NL" dirty="0"/>
              <a:t> and divide tasks</a:t>
            </a:r>
          </a:p>
        </p:txBody>
      </p:sp>
      <p:sp>
        <p:nvSpPr>
          <p:cNvPr id="3" name="Tijdelijke aanduiding voor inhoud 2">
            <a:extLst>
              <a:ext uri="{FF2B5EF4-FFF2-40B4-BE49-F238E27FC236}">
                <a16:creationId xmlns:a16="http://schemas.microsoft.com/office/drawing/2014/main" id="{8C0C0167-8E24-1119-4C41-CCC8E6853466}"/>
              </a:ext>
            </a:extLst>
          </p:cNvPr>
          <p:cNvSpPr>
            <a:spLocks noGrp="1"/>
          </p:cNvSpPr>
          <p:nvPr>
            <p:ph idx="1"/>
          </p:nvPr>
        </p:nvSpPr>
        <p:spPr>
          <a:xfrm>
            <a:off x="1115568" y="2478027"/>
            <a:ext cx="10168128" cy="4050364"/>
          </a:xfrm>
        </p:spPr>
        <p:txBody>
          <a:bodyPr>
            <a:normAutofit fontScale="85000" lnSpcReduction="20000"/>
          </a:bodyPr>
          <a:lstStyle/>
          <a:p>
            <a:pPr marL="0" indent="0">
              <a:buNone/>
            </a:pPr>
            <a:r>
              <a:rPr lang="en-US" dirty="0"/>
              <a:t>Per change / active learning method / new activity, list:</a:t>
            </a:r>
          </a:p>
          <a:p>
            <a:r>
              <a:rPr lang="en-US" sz="2400" b="1" dirty="0"/>
              <a:t>What do we need to do now</a:t>
            </a:r>
            <a:r>
              <a:rPr lang="en-US" sz="2400" dirty="0"/>
              <a:t> to implement the new ideas?</a:t>
            </a:r>
          </a:p>
          <a:p>
            <a:r>
              <a:rPr lang="nl-NL" sz="2400" b="1" dirty="0"/>
              <a:t>Must:</a:t>
            </a:r>
          </a:p>
          <a:p>
            <a:pPr lvl="1">
              <a:buFontTx/>
              <a:buChar char="-"/>
            </a:pPr>
            <a:r>
              <a:rPr lang="nl-NL" sz="2000" i="1" dirty="0"/>
              <a:t>The </a:t>
            </a:r>
            <a:r>
              <a:rPr lang="nl-NL" sz="2000" i="1" dirty="0" err="1"/>
              <a:t>schedule</a:t>
            </a:r>
            <a:r>
              <a:rPr lang="nl-NL" sz="2000" i="1" dirty="0"/>
              <a:t> </a:t>
            </a:r>
            <a:r>
              <a:rPr lang="nl-NL" sz="2000" i="1" dirty="0" err="1"/>
              <a:t>be</a:t>
            </a:r>
            <a:r>
              <a:rPr lang="nl-NL" sz="2000" i="1" dirty="0"/>
              <a:t> </a:t>
            </a:r>
            <a:r>
              <a:rPr lang="nl-NL" sz="2000" i="1" dirty="0" err="1"/>
              <a:t>altered</a:t>
            </a:r>
            <a:r>
              <a:rPr lang="nl-NL" sz="2000" i="1" dirty="0"/>
              <a:t>? </a:t>
            </a:r>
          </a:p>
          <a:p>
            <a:pPr lvl="1">
              <a:buFontTx/>
              <a:buChar char="-"/>
            </a:pPr>
            <a:r>
              <a:rPr lang="nl-NL" sz="2000" i="1" dirty="0"/>
              <a:t>Topics </a:t>
            </a:r>
            <a:r>
              <a:rPr lang="nl-NL" sz="2000" i="1" dirty="0" err="1"/>
              <a:t>be</a:t>
            </a:r>
            <a:r>
              <a:rPr lang="nl-NL" sz="2000" i="1" dirty="0"/>
              <a:t> </a:t>
            </a:r>
            <a:r>
              <a:rPr lang="nl-NL" sz="2000" i="1" dirty="0" err="1"/>
              <a:t>rearranged</a:t>
            </a:r>
            <a:r>
              <a:rPr lang="nl-NL" sz="2000" i="1" dirty="0"/>
              <a:t> or added?</a:t>
            </a:r>
          </a:p>
          <a:p>
            <a:pPr lvl="1">
              <a:buFontTx/>
              <a:buChar char="-"/>
            </a:pPr>
            <a:r>
              <a:rPr lang="nl-NL" sz="2000" i="1" dirty="0"/>
              <a:t>New material </a:t>
            </a:r>
            <a:r>
              <a:rPr lang="nl-NL" sz="2000" i="1" dirty="0" err="1"/>
              <a:t>be</a:t>
            </a:r>
            <a:r>
              <a:rPr lang="nl-NL" sz="2000" i="1" dirty="0"/>
              <a:t> found or made? </a:t>
            </a:r>
          </a:p>
          <a:p>
            <a:pPr lvl="1">
              <a:buFontTx/>
              <a:buChar char="-"/>
            </a:pPr>
            <a:r>
              <a:rPr lang="nl-NL" sz="2000" i="1" dirty="0"/>
              <a:t>Old material </a:t>
            </a:r>
            <a:r>
              <a:rPr lang="nl-NL" sz="2000" i="1" dirty="0" err="1"/>
              <a:t>be</a:t>
            </a:r>
            <a:r>
              <a:rPr lang="nl-NL" sz="2000" i="1" dirty="0"/>
              <a:t> </a:t>
            </a:r>
            <a:r>
              <a:rPr lang="nl-NL" sz="2000" i="1" dirty="0" err="1"/>
              <a:t>revised</a:t>
            </a:r>
            <a:r>
              <a:rPr lang="nl-NL" sz="2000" i="1" dirty="0"/>
              <a:t>?</a:t>
            </a:r>
          </a:p>
          <a:p>
            <a:pPr lvl="1">
              <a:buFontTx/>
              <a:buChar char="-"/>
            </a:pPr>
            <a:r>
              <a:rPr lang="nl-NL" sz="2000" i="1" dirty="0"/>
              <a:t>Online items </a:t>
            </a:r>
            <a:r>
              <a:rPr lang="nl-NL" sz="2000" i="1" dirty="0" err="1"/>
              <a:t>be</a:t>
            </a:r>
            <a:r>
              <a:rPr lang="nl-NL" sz="2000" i="1" dirty="0"/>
              <a:t> </a:t>
            </a:r>
            <a:r>
              <a:rPr lang="nl-NL" sz="2000" i="1" dirty="0" err="1"/>
              <a:t>developed</a:t>
            </a:r>
            <a:r>
              <a:rPr lang="nl-NL" sz="2000" i="1" dirty="0"/>
              <a:t>?</a:t>
            </a:r>
          </a:p>
          <a:p>
            <a:pPr lvl="1">
              <a:buFontTx/>
              <a:buChar char="-"/>
            </a:pPr>
            <a:r>
              <a:rPr lang="nl-NL" sz="2000" i="1" dirty="0" err="1"/>
              <a:t>Physical</a:t>
            </a:r>
            <a:r>
              <a:rPr lang="nl-NL" sz="2000" i="1" dirty="0"/>
              <a:t> items </a:t>
            </a:r>
            <a:r>
              <a:rPr lang="nl-NL" sz="2000" i="1" dirty="0" err="1"/>
              <a:t>be</a:t>
            </a:r>
            <a:r>
              <a:rPr lang="nl-NL" sz="2000" i="1" dirty="0"/>
              <a:t> </a:t>
            </a:r>
            <a:r>
              <a:rPr lang="nl-NL" sz="2000" i="1" dirty="0" err="1"/>
              <a:t>designed</a:t>
            </a:r>
            <a:r>
              <a:rPr lang="nl-NL" sz="2000" i="1" dirty="0"/>
              <a:t> or prepared?</a:t>
            </a:r>
          </a:p>
          <a:p>
            <a:pPr lvl="1">
              <a:buFontTx/>
              <a:buChar char="-"/>
            </a:pPr>
            <a:r>
              <a:rPr lang="nl-NL" sz="2000" i="1" dirty="0"/>
              <a:t>The Canvas page </a:t>
            </a:r>
            <a:r>
              <a:rPr lang="nl-NL" sz="2000" i="1" dirty="0" err="1"/>
              <a:t>be</a:t>
            </a:r>
            <a:r>
              <a:rPr lang="nl-NL" sz="2000" i="1" dirty="0"/>
              <a:t> </a:t>
            </a:r>
            <a:r>
              <a:rPr lang="nl-NL" sz="2000" i="1" dirty="0" err="1"/>
              <a:t>restructured</a:t>
            </a:r>
            <a:r>
              <a:rPr lang="nl-NL" sz="2000" i="1" dirty="0"/>
              <a:t>?</a:t>
            </a:r>
          </a:p>
          <a:p>
            <a:pPr lvl="1">
              <a:buFontTx/>
              <a:buChar char="-"/>
            </a:pPr>
            <a:r>
              <a:rPr lang="nl-NL" sz="2000" i="1" dirty="0"/>
              <a:t>The Study Guide </a:t>
            </a:r>
            <a:r>
              <a:rPr lang="nl-NL" sz="2000" i="1" dirty="0" err="1"/>
              <a:t>be</a:t>
            </a:r>
            <a:r>
              <a:rPr lang="nl-NL" sz="2000" i="1" dirty="0"/>
              <a:t> </a:t>
            </a:r>
            <a:r>
              <a:rPr lang="nl-NL" sz="2000" i="1" dirty="0" err="1"/>
              <a:t>adapted</a:t>
            </a:r>
            <a:r>
              <a:rPr lang="nl-NL" sz="2000" i="1" dirty="0"/>
              <a:t>? </a:t>
            </a:r>
          </a:p>
          <a:p>
            <a:pPr lvl="1">
              <a:buFontTx/>
              <a:buChar char="-"/>
            </a:pPr>
            <a:r>
              <a:rPr lang="nl-NL" sz="2000" i="1" dirty="0"/>
              <a:t>Etc.</a:t>
            </a:r>
          </a:p>
        </p:txBody>
      </p:sp>
      <p:pic>
        <p:nvPicPr>
          <p:cNvPr id="5" name="Afbeelding 4">
            <a:extLst>
              <a:ext uri="{FF2B5EF4-FFF2-40B4-BE49-F238E27FC236}">
                <a16:creationId xmlns:a16="http://schemas.microsoft.com/office/drawing/2014/main" id="{043CA149-2104-7F1C-EC4C-77EB91F80856}"/>
              </a:ext>
            </a:extLst>
          </p:cNvPr>
          <p:cNvPicPr>
            <a:picLocks noChangeAspect="1"/>
          </p:cNvPicPr>
          <p:nvPr/>
        </p:nvPicPr>
        <p:blipFill>
          <a:blip r:embed="rId3"/>
          <a:stretch>
            <a:fillRect/>
          </a:stretch>
        </p:blipFill>
        <p:spPr>
          <a:xfrm>
            <a:off x="8880900" y="3643414"/>
            <a:ext cx="3071221" cy="1943507"/>
          </a:xfrm>
          <a:prstGeom prst="rect">
            <a:avLst/>
          </a:prstGeom>
        </p:spPr>
      </p:pic>
    </p:spTree>
    <p:extLst>
      <p:ext uri="{BB962C8B-B14F-4D97-AF65-F5344CB8AC3E}">
        <p14:creationId xmlns:p14="http://schemas.microsoft.com/office/powerpoint/2010/main" val="37512877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6F3C8-D45B-D731-2B95-E3EA861865A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6AD67AF-E796-1918-A324-8C2F83BE5EBC}"/>
              </a:ext>
            </a:extLst>
          </p:cNvPr>
          <p:cNvSpPr>
            <a:spLocks noGrp="1"/>
          </p:cNvSpPr>
          <p:nvPr>
            <p:ph type="title"/>
          </p:nvPr>
        </p:nvSpPr>
        <p:spPr>
          <a:xfrm>
            <a:off x="1115567" y="548640"/>
            <a:ext cx="10527083" cy="1179576"/>
          </a:xfrm>
        </p:spPr>
        <p:txBody>
          <a:bodyPr>
            <a:normAutofit/>
          </a:bodyPr>
          <a:lstStyle/>
          <a:p>
            <a:r>
              <a:rPr lang="nl-NL" sz="3900" dirty="0"/>
              <a:t>How: Discuss </a:t>
            </a:r>
            <a:r>
              <a:rPr lang="nl-NL" sz="3900" dirty="0" err="1"/>
              <a:t>practicalities</a:t>
            </a:r>
            <a:r>
              <a:rPr lang="nl-NL" sz="3900" dirty="0"/>
              <a:t> and divide tasks</a:t>
            </a:r>
          </a:p>
        </p:txBody>
      </p:sp>
      <p:sp>
        <p:nvSpPr>
          <p:cNvPr id="3" name="Tijdelijke aanduiding voor inhoud 2">
            <a:extLst>
              <a:ext uri="{FF2B5EF4-FFF2-40B4-BE49-F238E27FC236}">
                <a16:creationId xmlns:a16="http://schemas.microsoft.com/office/drawing/2014/main" id="{1EFA003C-4407-49DC-FC4A-4D8F799F9E7D}"/>
              </a:ext>
            </a:extLst>
          </p:cNvPr>
          <p:cNvSpPr>
            <a:spLocks noGrp="1"/>
          </p:cNvSpPr>
          <p:nvPr>
            <p:ph idx="1"/>
          </p:nvPr>
        </p:nvSpPr>
        <p:spPr>
          <a:xfrm>
            <a:off x="1115567" y="2216464"/>
            <a:ext cx="10168128" cy="548001"/>
          </a:xfrm>
        </p:spPr>
        <p:txBody>
          <a:bodyPr>
            <a:normAutofit/>
          </a:bodyPr>
          <a:lstStyle/>
          <a:p>
            <a:pPr marL="0" indent="0">
              <a:buNone/>
            </a:pPr>
            <a:r>
              <a:rPr lang="en-US" dirty="0"/>
              <a:t>What do we need to do now to implement the new ideas? </a:t>
            </a:r>
          </a:p>
        </p:txBody>
      </p:sp>
      <p:sp>
        <p:nvSpPr>
          <p:cNvPr id="4" name="Tijdelijke aanduiding voor inhoud 5">
            <a:extLst>
              <a:ext uri="{FF2B5EF4-FFF2-40B4-BE49-F238E27FC236}">
                <a16:creationId xmlns:a16="http://schemas.microsoft.com/office/drawing/2014/main" id="{E3A83371-D46D-159F-271C-D56F324AB4C9}"/>
              </a:ext>
            </a:extLst>
          </p:cNvPr>
          <p:cNvSpPr txBox="1">
            <a:spLocks/>
          </p:cNvSpPr>
          <p:nvPr/>
        </p:nvSpPr>
        <p:spPr>
          <a:xfrm>
            <a:off x="711530" y="2882064"/>
            <a:ext cx="4937760" cy="3694176"/>
          </a:xfrm>
          <a:prstGeom prst="rect">
            <a:avLst/>
          </a:prstGeom>
          <a:ln w="38100">
            <a:solidFill>
              <a:schemeClr val="accent6">
                <a:lumMod val="75000"/>
              </a:schemeClr>
            </a:solidFill>
          </a:ln>
        </p:spPr>
        <p:txBody>
          <a:bodyPr vert="horz" lIns="91440" tIns="45720" rIns="91440" bIns="45720" rtlCol="0">
            <a:normAutofit fontScale="92500" lnSpcReduction="10000"/>
          </a:bodyPr>
          <a:lst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sz="2600" b="1" dirty="0" err="1"/>
              <a:t>Several</a:t>
            </a:r>
            <a:r>
              <a:rPr lang="nl-NL" sz="2600" b="1" dirty="0"/>
              <a:t> smaller ideas</a:t>
            </a:r>
          </a:p>
          <a:p>
            <a:pPr lvl="1"/>
            <a:r>
              <a:rPr lang="nl-NL" sz="1900" dirty="0"/>
              <a:t>Divide in duo/trio; divide ideas</a:t>
            </a:r>
          </a:p>
          <a:p>
            <a:pPr lvl="1"/>
            <a:r>
              <a:rPr lang="nl-NL" sz="1900" dirty="0"/>
              <a:t>Duo/</a:t>
            </a:r>
            <a:r>
              <a:rPr lang="nl-NL" sz="1900" dirty="0" err="1"/>
              <a:t>trios</a:t>
            </a:r>
            <a:r>
              <a:rPr lang="nl-NL" sz="1900" dirty="0"/>
              <a:t> take notes on paper or laptop</a:t>
            </a:r>
          </a:p>
          <a:p>
            <a:pPr marL="457202" lvl="1" indent="0">
              <a:buFont typeface="Arial" panose="020B0604020202020204" pitchFamily="34" charset="0"/>
              <a:buNone/>
            </a:pPr>
            <a:endParaRPr lang="nl-NL" sz="2000" b="1" dirty="0"/>
          </a:p>
          <a:p>
            <a:pPr marL="457202" lvl="1" indent="0">
              <a:buFont typeface="Arial" panose="020B0604020202020204" pitchFamily="34" charset="0"/>
              <a:buNone/>
            </a:pPr>
            <a:r>
              <a:rPr lang="nl-NL" sz="2000" b="1" dirty="0"/>
              <a:t>Must:</a:t>
            </a:r>
          </a:p>
          <a:p>
            <a:pPr lvl="1">
              <a:buFontTx/>
              <a:buChar char="-"/>
            </a:pPr>
            <a:r>
              <a:rPr lang="nl-NL" sz="2000" i="1" dirty="0"/>
              <a:t>New material </a:t>
            </a:r>
            <a:r>
              <a:rPr lang="nl-NL" sz="2000" i="1" dirty="0" err="1"/>
              <a:t>be</a:t>
            </a:r>
            <a:r>
              <a:rPr lang="nl-NL" sz="2000" i="1" dirty="0"/>
              <a:t> found or made? </a:t>
            </a:r>
          </a:p>
          <a:p>
            <a:pPr lvl="1">
              <a:buFontTx/>
              <a:buChar char="-"/>
            </a:pPr>
            <a:r>
              <a:rPr lang="nl-NL" sz="2000" i="1" dirty="0"/>
              <a:t>Old material </a:t>
            </a:r>
            <a:r>
              <a:rPr lang="nl-NL" sz="2000" i="1" dirty="0" err="1"/>
              <a:t>revised</a:t>
            </a:r>
            <a:r>
              <a:rPr lang="nl-NL" sz="2000" i="1" dirty="0"/>
              <a:t>?</a:t>
            </a:r>
          </a:p>
          <a:p>
            <a:pPr lvl="1">
              <a:buFontTx/>
              <a:buChar char="-"/>
            </a:pPr>
            <a:r>
              <a:rPr lang="nl-NL" sz="2000" i="1" dirty="0"/>
              <a:t>Online items </a:t>
            </a:r>
            <a:r>
              <a:rPr lang="nl-NL" sz="2000" i="1" dirty="0" err="1"/>
              <a:t>be</a:t>
            </a:r>
            <a:r>
              <a:rPr lang="nl-NL" sz="2000" i="1" dirty="0"/>
              <a:t> </a:t>
            </a:r>
            <a:r>
              <a:rPr lang="nl-NL" sz="2000" i="1" dirty="0" err="1"/>
              <a:t>developed</a:t>
            </a:r>
            <a:r>
              <a:rPr lang="nl-NL" sz="2000" i="1" dirty="0"/>
              <a:t>?</a:t>
            </a:r>
          </a:p>
          <a:p>
            <a:pPr lvl="1">
              <a:buFontTx/>
              <a:buChar char="-"/>
            </a:pPr>
            <a:r>
              <a:rPr lang="nl-NL" sz="2000" i="1" dirty="0" err="1"/>
              <a:t>Physical</a:t>
            </a:r>
            <a:r>
              <a:rPr lang="nl-NL" sz="2000" i="1" dirty="0"/>
              <a:t> items prepared?</a:t>
            </a:r>
          </a:p>
          <a:p>
            <a:pPr lvl="1">
              <a:buFontTx/>
              <a:buChar char="-"/>
            </a:pPr>
            <a:r>
              <a:rPr lang="nl-NL" sz="2000" i="1" dirty="0"/>
              <a:t>Etc.</a:t>
            </a:r>
          </a:p>
          <a:p>
            <a:pPr marL="457202" lvl="1" indent="0">
              <a:buFont typeface="Arial" panose="020B0604020202020204" pitchFamily="34" charset="0"/>
              <a:buNone/>
            </a:pPr>
            <a:endParaRPr lang="nl-NL" sz="2000" dirty="0"/>
          </a:p>
          <a:p>
            <a:pPr lvl="1">
              <a:buFontTx/>
              <a:buChar char="-"/>
            </a:pPr>
            <a:endParaRPr lang="nl-NL" sz="1600" dirty="0"/>
          </a:p>
          <a:p>
            <a:pPr lvl="1"/>
            <a:endParaRPr lang="nl-NL" sz="2000" dirty="0"/>
          </a:p>
        </p:txBody>
      </p:sp>
      <p:sp>
        <p:nvSpPr>
          <p:cNvPr id="6" name="Tijdelijke aanduiding voor inhoud 6">
            <a:extLst>
              <a:ext uri="{FF2B5EF4-FFF2-40B4-BE49-F238E27FC236}">
                <a16:creationId xmlns:a16="http://schemas.microsoft.com/office/drawing/2014/main" id="{28E2E587-65A4-2DBC-39C7-876E57D44D87}"/>
              </a:ext>
            </a:extLst>
          </p:cNvPr>
          <p:cNvSpPr txBox="1">
            <a:spLocks/>
          </p:cNvSpPr>
          <p:nvPr/>
        </p:nvSpPr>
        <p:spPr>
          <a:xfrm>
            <a:off x="5941898" y="2882064"/>
            <a:ext cx="5265039" cy="3694176"/>
          </a:xfrm>
          <a:prstGeom prst="rect">
            <a:avLst/>
          </a:prstGeom>
          <a:ln w="38100">
            <a:solidFill>
              <a:schemeClr val="accent6">
                <a:lumMod val="75000"/>
              </a:schemeClr>
            </a:solidFill>
          </a:ln>
        </p:spPr>
        <p:txBody>
          <a:bodyPr>
            <a:normAutofit fontScale="85000" lnSpcReduction="20000"/>
          </a:bodyPr>
          <a:lstStyle>
            <a:lvl1pPr marL="228602" indent="-228602" algn="l" defTabSz="914406" rtl="0" eaLnBrk="1" latinLnBrk="0" hangingPunct="1">
              <a:lnSpc>
                <a:spcPct val="110000"/>
              </a:lnSpc>
              <a:spcBef>
                <a:spcPts val="1000"/>
              </a:spcBef>
              <a:buFont typeface="Arial" panose="020B0604020202020204" pitchFamily="34" charset="0"/>
              <a:buChar char="•"/>
              <a:defRPr sz="2800" kern="1200">
                <a:solidFill>
                  <a:srgbClr val="474747"/>
                </a:solidFill>
                <a:latin typeface="Arial" panose="020B0604020202020204" pitchFamily="34" charset="0"/>
                <a:ea typeface="+mn-ea"/>
                <a:cs typeface="Arial" panose="020B0604020202020204" pitchFamily="34" charset="0"/>
              </a:defRPr>
            </a:lvl1pPr>
            <a:lvl2pPr marL="685804" indent="-228602" algn="l" defTabSz="914406" rtl="0" eaLnBrk="1" latinLnBrk="0" hangingPunct="1">
              <a:lnSpc>
                <a:spcPct val="110000"/>
              </a:lnSpc>
              <a:spcBef>
                <a:spcPts val="500"/>
              </a:spcBef>
              <a:buFont typeface="Arial" panose="020B0604020202020204" pitchFamily="34" charset="0"/>
              <a:buChar char="•"/>
              <a:defRPr sz="2400" kern="1200">
                <a:solidFill>
                  <a:srgbClr val="474747"/>
                </a:solidFill>
                <a:latin typeface="Arial" panose="020B0604020202020204" pitchFamily="34" charset="0"/>
                <a:ea typeface="+mn-ea"/>
                <a:cs typeface="Arial" panose="020B0604020202020204" pitchFamily="34" charset="0"/>
              </a:defRPr>
            </a:lvl2pPr>
            <a:lvl3pPr marL="1143008" indent="-228602" algn="l" defTabSz="914406" rtl="0" eaLnBrk="1" latinLnBrk="0" hangingPunct="1">
              <a:lnSpc>
                <a:spcPct val="110000"/>
              </a:lnSpc>
              <a:spcBef>
                <a:spcPts val="500"/>
              </a:spcBef>
              <a:buFont typeface="Arial" panose="020B0604020202020204" pitchFamily="34" charset="0"/>
              <a:buChar char="•"/>
              <a:defRPr sz="2000" kern="1200">
                <a:solidFill>
                  <a:srgbClr val="474747"/>
                </a:solidFill>
                <a:latin typeface="Arial" panose="020B0604020202020204" pitchFamily="34" charset="0"/>
                <a:ea typeface="+mn-ea"/>
                <a:cs typeface="Arial" panose="020B0604020202020204" pitchFamily="34" charset="0"/>
              </a:defRPr>
            </a:lvl3pPr>
            <a:lvl4pPr marL="1600210"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4pPr>
            <a:lvl5pPr marL="2057413" indent="-228602" algn="l" defTabSz="914406" rtl="0" eaLnBrk="1" latinLnBrk="0" hangingPunct="1">
              <a:lnSpc>
                <a:spcPct val="110000"/>
              </a:lnSpc>
              <a:spcBef>
                <a:spcPts val="500"/>
              </a:spcBef>
              <a:buFont typeface="Arial" panose="020B0604020202020204" pitchFamily="34" charset="0"/>
              <a:buChar char="•"/>
              <a:defRPr sz="1800" kern="1200">
                <a:solidFill>
                  <a:srgbClr val="474747"/>
                </a:solidFill>
                <a:latin typeface="Arial" panose="020B0604020202020204" pitchFamily="34" charset="0"/>
                <a:ea typeface="+mn-ea"/>
                <a:cs typeface="Arial" panose="020B0604020202020204" pitchFamily="34" charset="0"/>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b="1" dirty="0"/>
              <a:t>One or two </a:t>
            </a:r>
            <a:r>
              <a:rPr lang="nl-NL" b="1" dirty="0" err="1"/>
              <a:t>bigger</a:t>
            </a:r>
            <a:r>
              <a:rPr lang="nl-NL" b="1" dirty="0"/>
              <a:t> changes</a:t>
            </a:r>
          </a:p>
          <a:p>
            <a:pPr lvl="1"/>
            <a:r>
              <a:rPr lang="nl-NL" sz="1900" dirty="0"/>
              <a:t>Per </a:t>
            </a:r>
            <a:r>
              <a:rPr lang="nl-NL" sz="1900" dirty="0" err="1"/>
              <a:t>idea</a:t>
            </a:r>
            <a:r>
              <a:rPr lang="nl-NL" sz="1900" dirty="0"/>
              <a:t>, give input as a </a:t>
            </a:r>
            <a:r>
              <a:rPr lang="nl-NL" sz="1900" dirty="0" err="1"/>
              <a:t>group</a:t>
            </a:r>
            <a:endParaRPr lang="nl-NL" sz="1900" dirty="0"/>
          </a:p>
          <a:p>
            <a:pPr lvl="1"/>
            <a:r>
              <a:rPr lang="nl-NL" sz="1900" dirty="0"/>
              <a:t>Collect on whiteboard or </a:t>
            </a:r>
            <a:r>
              <a:rPr lang="nl-NL" sz="1900" dirty="0" err="1"/>
              <a:t>flipchart</a:t>
            </a:r>
            <a:endParaRPr lang="nl-NL" sz="1900" dirty="0"/>
          </a:p>
          <a:p>
            <a:pPr marL="457202" lvl="1" indent="0">
              <a:buFont typeface="Arial" panose="020B0604020202020204" pitchFamily="34" charset="0"/>
              <a:buNone/>
            </a:pPr>
            <a:endParaRPr lang="nl-NL" sz="2000" dirty="0"/>
          </a:p>
          <a:p>
            <a:pPr marL="457202" lvl="1" indent="0">
              <a:buFont typeface="Arial" panose="020B0604020202020204" pitchFamily="34" charset="0"/>
              <a:buNone/>
            </a:pPr>
            <a:r>
              <a:rPr lang="nl-NL" sz="2000" b="1" dirty="0"/>
              <a:t>Must:</a:t>
            </a:r>
          </a:p>
          <a:p>
            <a:pPr lvl="1">
              <a:buFontTx/>
              <a:buChar char="-"/>
            </a:pPr>
            <a:r>
              <a:rPr lang="nl-NL" sz="2000" i="1" dirty="0"/>
              <a:t>The </a:t>
            </a:r>
            <a:r>
              <a:rPr lang="nl-NL" sz="2000" i="1" dirty="0" err="1"/>
              <a:t>schedule</a:t>
            </a:r>
            <a:r>
              <a:rPr lang="nl-NL" sz="2000" i="1" dirty="0"/>
              <a:t> </a:t>
            </a:r>
            <a:r>
              <a:rPr lang="nl-NL" sz="2000" i="1" dirty="0" err="1"/>
              <a:t>be</a:t>
            </a:r>
            <a:r>
              <a:rPr lang="nl-NL" sz="2000" i="1" dirty="0"/>
              <a:t> </a:t>
            </a:r>
            <a:r>
              <a:rPr lang="nl-NL" sz="2000" i="1" dirty="0" err="1"/>
              <a:t>altered</a:t>
            </a:r>
            <a:r>
              <a:rPr lang="nl-NL" sz="2000" i="1" dirty="0"/>
              <a:t>? </a:t>
            </a:r>
          </a:p>
          <a:p>
            <a:pPr lvl="1">
              <a:buFontTx/>
              <a:buChar char="-"/>
            </a:pPr>
            <a:r>
              <a:rPr lang="nl-NL" sz="2000" i="1" dirty="0"/>
              <a:t>Topics </a:t>
            </a:r>
            <a:r>
              <a:rPr lang="nl-NL" sz="2000" i="1" dirty="0" err="1"/>
              <a:t>be</a:t>
            </a:r>
            <a:r>
              <a:rPr lang="nl-NL" sz="2000" i="1" dirty="0"/>
              <a:t> </a:t>
            </a:r>
            <a:r>
              <a:rPr lang="nl-NL" sz="2000" i="1" dirty="0" err="1"/>
              <a:t>rearranged</a:t>
            </a:r>
            <a:r>
              <a:rPr lang="nl-NL" sz="2000" i="1" dirty="0"/>
              <a:t> or added?</a:t>
            </a:r>
          </a:p>
          <a:p>
            <a:pPr lvl="1">
              <a:buFontTx/>
              <a:buChar char="-"/>
            </a:pPr>
            <a:r>
              <a:rPr lang="nl-NL" sz="2000" i="1" dirty="0"/>
              <a:t>New material </a:t>
            </a:r>
            <a:r>
              <a:rPr lang="nl-NL" sz="2000" i="1" dirty="0" err="1"/>
              <a:t>be</a:t>
            </a:r>
            <a:r>
              <a:rPr lang="nl-NL" sz="2000" i="1" dirty="0"/>
              <a:t> found or made? </a:t>
            </a:r>
          </a:p>
          <a:p>
            <a:pPr lvl="1">
              <a:buFontTx/>
              <a:buChar char="-"/>
            </a:pPr>
            <a:r>
              <a:rPr lang="nl-NL" sz="2000" i="1" dirty="0"/>
              <a:t>Old material </a:t>
            </a:r>
            <a:r>
              <a:rPr lang="nl-NL" sz="2000" i="1" dirty="0" err="1"/>
              <a:t>revised</a:t>
            </a:r>
            <a:r>
              <a:rPr lang="nl-NL" sz="2000" i="1" dirty="0"/>
              <a:t>?</a:t>
            </a:r>
          </a:p>
          <a:p>
            <a:pPr lvl="1">
              <a:buFontTx/>
              <a:buChar char="-"/>
            </a:pPr>
            <a:r>
              <a:rPr lang="nl-NL" sz="2000" i="1" dirty="0"/>
              <a:t>Online items </a:t>
            </a:r>
            <a:r>
              <a:rPr lang="nl-NL" sz="2000" i="1" dirty="0" err="1"/>
              <a:t>be</a:t>
            </a:r>
            <a:r>
              <a:rPr lang="nl-NL" sz="2000" i="1" dirty="0"/>
              <a:t> </a:t>
            </a:r>
            <a:r>
              <a:rPr lang="nl-NL" sz="2000" i="1" dirty="0" err="1"/>
              <a:t>developed</a:t>
            </a:r>
            <a:r>
              <a:rPr lang="nl-NL" sz="2000" i="1" dirty="0"/>
              <a:t>?</a:t>
            </a:r>
          </a:p>
          <a:p>
            <a:pPr lvl="1">
              <a:buFontTx/>
              <a:buChar char="-"/>
            </a:pPr>
            <a:r>
              <a:rPr lang="nl-NL" sz="2000" i="1" dirty="0" err="1"/>
              <a:t>Physical</a:t>
            </a:r>
            <a:r>
              <a:rPr lang="nl-NL" sz="2000" i="1" dirty="0"/>
              <a:t> items prepared?</a:t>
            </a:r>
          </a:p>
          <a:p>
            <a:pPr lvl="1">
              <a:buFontTx/>
              <a:buChar char="-"/>
            </a:pPr>
            <a:r>
              <a:rPr lang="nl-NL" sz="2000" i="1" dirty="0"/>
              <a:t>Etc.</a:t>
            </a:r>
          </a:p>
          <a:p>
            <a:pPr marL="0" indent="0">
              <a:buFont typeface="Arial" panose="020B0604020202020204" pitchFamily="34" charset="0"/>
              <a:buNone/>
            </a:pPr>
            <a:endParaRPr lang="nl-NL" dirty="0"/>
          </a:p>
        </p:txBody>
      </p:sp>
    </p:spTree>
    <p:extLst>
      <p:ext uri="{BB962C8B-B14F-4D97-AF65-F5344CB8AC3E}">
        <p14:creationId xmlns:p14="http://schemas.microsoft.com/office/powerpoint/2010/main" val="446898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DCC3F8-2D1A-4BCB-130D-7E916DDA97BD}"/>
              </a:ext>
            </a:extLst>
          </p:cNvPr>
          <p:cNvSpPr>
            <a:spLocks noGrp="1"/>
          </p:cNvSpPr>
          <p:nvPr>
            <p:ph type="title"/>
          </p:nvPr>
        </p:nvSpPr>
        <p:spPr/>
        <p:txBody>
          <a:bodyPr/>
          <a:lstStyle/>
          <a:p>
            <a:r>
              <a:rPr lang="nl-NL" dirty="0"/>
              <a:t>Take action : </a:t>
            </a:r>
            <a:r>
              <a:rPr lang="nl-NL" dirty="0" err="1"/>
              <a:t>Who</a:t>
            </a:r>
            <a:r>
              <a:rPr lang="nl-NL" dirty="0"/>
              <a:t> &amp; what </a:t>
            </a:r>
          </a:p>
        </p:txBody>
      </p:sp>
      <p:sp>
        <p:nvSpPr>
          <p:cNvPr id="5" name="Tijdelijke aanduiding voor inhoud 4">
            <a:extLst>
              <a:ext uri="{FF2B5EF4-FFF2-40B4-BE49-F238E27FC236}">
                <a16:creationId xmlns:a16="http://schemas.microsoft.com/office/drawing/2014/main" id="{21C3D743-8547-56F5-E23C-08977A8FE316}"/>
              </a:ext>
            </a:extLst>
          </p:cNvPr>
          <p:cNvSpPr>
            <a:spLocks noGrp="1"/>
          </p:cNvSpPr>
          <p:nvPr>
            <p:ph idx="1"/>
          </p:nvPr>
        </p:nvSpPr>
        <p:spPr>
          <a:xfrm>
            <a:off x="1011936" y="2201024"/>
            <a:ext cx="10168128" cy="4384786"/>
          </a:xfrm>
        </p:spPr>
        <p:txBody>
          <a:bodyPr>
            <a:normAutofit fontScale="70000" lnSpcReduction="20000"/>
          </a:bodyPr>
          <a:lstStyle/>
          <a:p>
            <a:r>
              <a:rPr lang="nl-NL" dirty="0" err="1"/>
              <a:t>What</a:t>
            </a:r>
            <a:r>
              <a:rPr lang="nl-NL" dirty="0"/>
              <a:t> actions </a:t>
            </a:r>
            <a:r>
              <a:rPr lang="nl-NL" dirty="0" err="1"/>
              <a:t>will</a:t>
            </a:r>
            <a:r>
              <a:rPr lang="nl-NL" dirty="0"/>
              <a:t> </a:t>
            </a:r>
            <a:r>
              <a:rPr lang="nl-NL" dirty="0" err="1"/>
              <a:t>the</a:t>
            </a:r>
            <a:r>
              <a:rPr lang="nl-NL" dirty="0"/>
              <a:t> course </a:t>
            </a:r>
            <a:r>
              <a:rPr lang="nl-NL" dirty="0" err="1"/>
              <a:t>coordinator</a:t>
            </a:r>
            <a:r>
              <a:rPr lang="nl-NL" dirty="0"/>
              <a:t> take? </a:t>
            </a:r>
          </a:p>
          <a:p>
            <a:pPr lvl="1"/>
            <a:r>
              <a:rPr lang="nl-NL" sz="2100" dirty="0"/>
              <a:t>Design/</a:t>
            </a:r>
            <a:r>
              <a:rPr lang="nl-NL" sz="2100" dirty="0" err="1"/>
              <a:t>adapt</a:t>
            </a:r>
            <a:r>
              <a:rPr lang="nl-NL" sz="2100" dirty="0"/>
              <a:t> grading </a:t>
            </a:r>
            <a:r>
              <a:rPr lang="nl-NL" sz="2100" dirty="0" err="1"/>
              <a:t>models</a:t>
            </a:r>
            <a:r>
              <a:rPr lang="nl-NL" sz="2100" dirty="0"/>
              <a:t>, design/find/build new content, </a:t>
            </a:r>
            <a:r>
              <a:rPr lang="nl-NL" sz="2100" dirty="0" err="1"/>
              <a:t>scheduling</a:t>
            </a:r>
            <a:r>
              <a:rPr lang="nl-NL" sz="2100" dirty="0"/>
              <a:t> decisions and </a:t>
            </a:r>
            <a:r>
              <a:rPr lang="nl-NL" sz="2100" dirty="0" err="1"/>
              <a:t>requests</a:t>
            </a:r>
            <a:r>
              <a:rPr lang="nl-NL" sz="2100" dirty="0"/>
              <a:t>, make a basic lesson plan, make exam questions, make online quizzes, </a:t>
            </a:r>
            <a:r>
              <a:rPr lang="nl-NL" sz="2100" dirty="0" err="1"/>
              <a:t>adapt</a:t>
            </a:r>
            <a:r>
              <a:rPr lang="nl-NL" sz="2100" dirty="0"/>
              <a:t> study guide, etc.</a:t>
            </a:r>
          </a:p>
          <a:p>
            <a:pPr lvl="1"/>
            <a:endParaRPr lang="nl-NL" sz="2300" dirty="0"/>
          </a:p>
          <a:p>
            <a:r>
              <a:rPr lang="nl-NL" dirty="0" err="1"/>
              <a:t>What</a:t>
            </a:r>
            <a:r>
              <a:rPr lang="nl-NL" dirty="0"/>
              <a:t> </a:t>
            </a:r>
            <a:r>
              <a:rPr lang="nl-NL" dirty="0" err="1"/>
              <a:t>tasks</a:t>
            </a:r>
            <a:r>
              <a:rPr lang="nl-NL" dirty="0"/>
              <a:t> </a:t>
            </a:r>
            <a:r>
              <a:rPr lang="nl-NL" dirty="0" err="1"/>
              <a:t>can</a:t>
            </a:r>
            <a:r>
              <a:rPr lang="nl-NL" dirty="0"/>
              <a:t> </a:t>
            </a:r>
            <a:r>
              <a:rPr lang="nl-NL" dirty="0" err="1"/>
              <a:t>TAs</a:t>
            </a:r>
            <a:r>
              <a:rPr lang="nl-NL" dirty="0"/>
              <a:t> do?</a:t>
            </a:r>
          </a:p>
          <a:p>
            <a:pPr lvl="1"/>
            <a:r>
              <a:rPr lang="nl-NL" sz="2100" dirty="0"/>
              <a:t>Revise </a:t>
            </a:r>
            <a:r>
              <a:rPr lang="nl-NL" sz="2100" dirty="0" err="1"/>
              <a:t>old</a:t>
            </a:r>
            <a:r>
              <a:rPr lang="nl-NL" sz="2100" dirty="0"/>
              <a:t> assignments, make example answers, </a:t>
            </a:r>
            <a:r>
              <a:rPr lang="nl-NL" sz="2100" dirty="0" err="1"/>
              <a:t>tweak</a:t>
            </a:r>
            <a:r>
              <a:rPr lang="nl-NL" sz="2100" dirty="0"/>
              <a:t> lesson plan for themselves, make quiz questions for </a:t>
            </a:r>
            <a:r>
              <a:rPr lang="nl-NL" sz="2100" dirty="0" err="1"/>
              <a:t>tutorials</a:t>
            </a:r>
            <a:r>
              <a:rPr lang="nl-NL" sz="2100" dirty="0"/>
              <a:t>, prepare </a:t>
            </a:r>
            <a:r>
              <a:rPr lang="nl-NL" sz="2100" dirty="0" err="1"/>
              <a:t>printed</a:t>
            </a:r>
            <a:r>
              <a:rPr lang="nl-NL" sz="2100" dirty="0"/>
              <a:t>/</a:t>
            </a:r>
            <a:r>
              <a:rPr lang="nl-NL" sz="2100" dirty="0" err="1"/>
              <a:t>physical</a:t>
            </a:r>
            <a:r>
              <a:rPr lang="nl-NL" sz="2100" dirty="0"/>
              <a:t> material, etc.</a:t>
            </a:r>
          </a:p>
          <a:p>
            <a:endParaRPr lang="nl-NL" sz="2700" dirty="0"/>
          </a:p>
          <a:p>
            <a:r>
              <a:rPr lang="nl-NL" sz="2700" b="1" dirty="0" err="1"/>
              <a:t>Clearly</a:t>
            </a:r>
            <a:r>
              <a:rPr lang="nl-NL" sz="2700" b="1" dirty="0"/>
              <a:t> </a:t>
            </a:r>
            <a:r>
              <a:rPr lang="nl-NL" sz="2700" b="1" dirty="0" err="1"/>
              <a:t>appoint</a:t>
            </a:r>
            <a:r>
              <a:rPr lang="nl-NL" sz="2700" b="1" dirty="0"/>
              <a:t> </a:t>
            </a:r>
            <a:r>
              <a:rPr lang="nl-NL" sz="2700" b="1" dirty="0" err="1"/>
              <a:t>who</a:t>
            </a:r>
            <a:r>
              <a:rPr lang="nl-NL" sz="2700" b="1" dirty="0"/>
              <a:t> </a:t>
            </a:r>
            <a:r>
              <a:rPr lang="nl-NL" sz="2700" b="1" dirty="0" err="1"/>
              <a:t>will</a:t>
            </a:r>
            <a:r>
              <a:rPr lang="nl-NL" sz="2700" b="1" dirty="0"/>
              <a:t> do what, and when </a:t>
            </a:r>
            <a:r>
              <a:rPr lang="nl-NL" sz="2700" b="1" dirty="0" err="1"/>
              <a:t>it</a:t>
            </a:r>
            <a:r>
              <a:rPr lang="nl-NL" sz="2700" b="1" dirty="0"/>
              <a:t> has </a:t>
            </a:r>
            <a:r>
              <a:rPr lang="nl-NL" sz="2700" b="1" dirty="0" err="1"/>
              <a:t>to</a:t>
            </a:r>
            <a:r>
              <a:rPr lang="nl-NL" sz="2700" b="1" dirty="0"/>
              <a:t> </a:t>
            </a:r>
            <a:r>
              <a:rPr lang="nl-NL" sz="2700" b="1" dirty="0" err="1"/>
              <a:t>be</a:t>
            </a:r>
            <a:r>
              <a:rPr lang="nl-NL" sz="2700" b="1" dirty="0"/>
              <a:t> finished</a:t>
            </a:r>
          </a:p>
          <a:p>
            <a:pPr lvl="1"/>
            <a:endParaRPr lang="nl-NL" dirty="0"/>
          </a:p>
          <a:p>
            <a:r>
              <a:rPr lang="nl-NL" dirty="0" err="1"/>
              <a:t>Can</a:t>
            </a:r>
            <a:r>
              <a:rPr lang="nl-NL" dirty="0"/>
              <a:t> AI help </a:t>
            </a:r>
            <a:r>
              <a:rPr lang="nl-NL" dirty="0" err="1"/>
              <a:t>you</a:t>
            </a:r>
            <a:r>
              <a:rPr lang="nl-NL" dirty="0"/>
              <a:t> in </a:t>
            </a:r>
            <a:r>
              <a:rPr lang="nl-NL" dirty="0" err="1"/>
              <a:t>any</a:t>
            </a:r>
            <a:r>
              <a:rPr lang="nl-NL" dirty="0"/>
              <a:t> way? </a:t>
            </a:r>
          </a:p>
          <a:p>
            <a:pPr lvl="1"/>
            <a:r>
              <a:rPr lang="nl-NL" sz="2300" dirty="0"/>
              <a:t>Generate quiz / practice questions or </a:t>
            </a:r>
            <a:r>
              <a:rPr lang="nl-NL" sz="2300" dirty="0" err="1"/>
              <a:t>true</a:t>
            </a:r>
            <a:r>
              <a:rPr lang="nl-NL" sz="2300" dirty="0"/>
              <a:t>/</a:t>
            </a:r>
            <a:r>
              <a:rPr lang="nl-NL" sz="2300" dirty="0" err="1"/>
              <a:t>false</a:t>
            </a:r>
            <a:r>
              <a:rPr lang="nl-NL" sz="2300" dirty="0"/>
              <a:t>/discussion statements, generate exit paper questions about </a:t>
            </a:r>
            <a:r>
              <a:rPr lang="nl-NL" sz="2300" dirty="0" err="1"/>
              <a:t>the</a:t>
            </a:r>
            <a:r>
              <a:rPr lang="nl-NL" sz="2300" dirty="0"/>
              <a:t> course material, give you ideas </a:t>
            </a:r>
            <a:r>
              <a:rPr lang="nl-NL" sz="2300" dirty="0" err="1"/>
              <a:t>to</a:t>
            </a:r>
            <a:r>
              <a:rPr lang="nl-NL" sz="2300" dirty="0"/>
              <a:t> </a:t>
            </a:r>
            <a:r>
              <a:rPr lang="nl-NL" sz="2300" dirty="0" err="1"/>
              <a:t>tweak</a:t>
            </a:r>
            <a:r>
              <a:rPr lang="nl-NL" sz="2300" dirty="0"/>
              <a:t> a certain workflow for more/less </a:t>
            </a:r>
            <a:r>
              <a:rPr lang="nl-NL" sz="2300" dirty="0" err="1"/>
              <a:t>students</a:t>
            </a:r>
            <a:r>
              <a:rPr lang="nl-NL" sz="2300" dirty="0"/>
              <a:t>, help you create a basic lesson plan, etc.</a:t>
            </a:r>
          </a:p>
        </p:txBody>
      </p:sp>
      <p:grpSp>
        <p:nvGrpSpPr>
          <p:cNvPr id="12" name="Groep 11">
            <a:extLst>
              <a:ext uri="{FF2B5EF4-FFF2-40B4-BE49-F238E27FC236}">
                <a16:creationId xmlns:a16="http://schemas.microsoft.com/office/drawing/2014/main" id="{BDE334BD-CA72-A99E-7A9F-A01A65EC05FF}"/>
              </a:ext>
            </a:extLst>
          </p:cNvPr>
          <p:cNvGrpSpPr/>
          <p:nvPr/>
        </p:nvGrpSpPr>
        <p:grpSpPr>
          <a:xfrm>
            <a:off x="8112641" y="159488"/>
            <a:ext cx="3452593" cy="1765086"/>
            <a:chOff x="8842695" y="276225"/>
            <a:chExt cx="3296697" cy="1648349"/>
          </a:xfrm>
        </p:grpSpPr>
        <p:pic>
          <p:nvPicPr>
            <p:cNvPr id="10" name="Afbeelding 9">
              <a:extLst>
                <a:ext uri="{FF2B5EF4-FFF2-40B4-BE49-F238E27FC236}">
                  <a16:creationId xmlns:a16="http://schemas.microsoft.com/office/drawing/2014/main" id="{88191192-3715-0817-5B1E-D8C037F848A5}"/>
                </a:ext>
              </a:extLst>
            </p:cNvPr>
            <p:cNvPicPr>
              <a:picLocks noChangeAspect="1"/>
            </p:cNvPicPr>
            <p:nvPr/>
          </p:nvPicPr>
          <p:blipFill>
            <a:blip r:embed="rId3"/>
            <a:stretch>
              <a:fillRect/>
            </a:stretch>
          </p:blipFill>
          <p:spPr>
            <a:xfrm>
              <a:off x="8842695" y="276225"/>
              <a:ext cx="3296697" cy="1648349"/>
            </a:xfrm>
            <a:prstGeom prst="rect">
              <a:avLst/>
            </a:prstGeom>
          </p:spPr>
        </p:pic>
        <p:sp>
          <p:nvSpPr>
            <p:cNvPr id="11" name="Rechthoek 10">
              <a:extLst>
                <a:ext uri="{FF2B5EF4-FFF2-40B4-BE49-F238E27FC236}">
                  <a16:creationId xmlns:a16="http://schemas.microsoft.com/office/drawing/2014/main" id="{B6C7DDAD-266D-42B6-5B21-B011840B3F95}"/>
                </a:ext>
              </a:extLst>
            </p:cNvPr>
            <p:cNvSpPr/>
            <p:nvPr/>
          </p:nvSpPr>
          <p:spPr>
            <a:xfrm>
              <a:off x="9500347" y="332116"/>
              <a:ext cx="1053645" cy="23798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nl-NL" sz="1400" dirty="0">
                  <a:latin typeface="Comic Sans MS" panose="030F0702030302020204" pitchFamily="66" charset="0"/>
                </a:rPr>
                <a:t>TASKS</a:t>
              </a:r>
            </a:p>
          </p:txBody>
        </p:sp>
      </p:grpSp>
    </p:spTree>
    <p:extLst>
      <p:ext uri="{BB962C8B-B14F-4D97-AF65-F5344CB8AC3E}">
        <p14:creationId xmlns:p14="http://schemas.microsoft.com/office/powerpoint/2010/main" val="2331810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C301957-A364-3280-C97A-70030BAB20D2}"/>
              </a:ext>
            </a:extLst>
          </p:cNvPr>
          <p:cNvSpPr>
            <a:spLocks noGrp="1"/>
          </p:cNvSpPr>
          <p:nvPr>
            <p:ph type="title"/>
          </p:nvPr>
        </p:nvSpPr>
        <p:spPr/>
        <p:txBody>
          <a:bodyPr/>
          <a:lstStyle/>
          <a:p>
            <a:r>
              <a:rPr lang="nl-NL" dirty="0" err="1"/>
              <a:t>Closing</a:t>
            </a:r>
            <a:endParaRPr lang="nl-NL" dirty="0"/>
          </a:p>
        </p:txBody>
      </p:sp>
      <p:sp>
        <p:nvSpPr>
          <p:cNvPr id="3" name="Tijdelijke aanduiding voor inhoud 2">
            <a:extLst>
              <a:ext uri="{FF2B5EF4-FFF2-40B4-BE49-F238E27FC236}">
                <a16:creationId xmlns:a16="http://schemas.microsoft.com/office/drawing/2014/main" id="{5E650A93-5934-2E90-24A3-88CEC6F6743A}"/>
              </a:ext>
            </a:extLst>
          </p:cNvPr>
          <p:cNvSpPr>
            <a:spLocks noGrp="1"/>
          </p:cNvSpPr>
          <p:nvPr>
            <p:ph idx="1"/>
          </p:nvPr>
        </p:nvSpPr>
        <p:spPr/>
        <p:txBody>
          <a:bodyPr>
            <a:normAutofit lnSpcReduction="10000"/>
          </a:bodyPr>
          <a:lstStyle/>
          <a:p>
            <a:r>
              <a:rPr lang="nl-NL" dirty="0"/>
              <a:t>Great </a:t>
            </a:r>
            <a:r>
              <a:rPr lang="nl-NL" dirty="0" err="1"/>
              <a:t>that</a:t>
            </a:r>
            <a:r>
              <a:rPr lang="nl-NL" dirty="0"/>
              <a:t> </a:t>
            </a:r>
            <a:r>
              <a:rPr lang="nl-NL" dirty="0" err="1"/>
              <a:t>you’ve</a:t>
            </a:r>
            <a:r>
              <a:rPr lang="nl-NL" dirty="0"/>
              <a:t> taken these steps!</a:t>
            </a:r>
          </a:p>
          <a:p>
            <a:r>
              <a:rPr lang="nl-NL" dirty="0"/>
              <a:t>Great that </a:t>
            </a:r>
            <a:r>
              <a:rPr lang="nl-NL" dirty="0" err="1"/>
              <a:t>you’ve</a:t>
            </a:r>
            <a:r>
              <a:rPr lang="nl-NL" dirty="0"/>
              <a:t> given </a:t>
            </a:r>
            <a:r>
              <a:rPr lang="nl-NL" dirty="0" err="1"/>
              <a:t>all</a:t>
            </a:r>
            <a:r>
              <a:rPr lang="nl-NL" dirty="0"/>
              <a:t> this input</a:t>
            </a:r>
          </a:p>
          <a:p>
            <a:endParaRPr lang="nl-NL" dirty="0"/>
          </a:p>
          <a:p>
            <a:pPr marL="0" indent="0">
              <a:buNone/>
            </a:pPr>
            <a:r>
              <a:rPr lang="nl-NL" dirty="0"/>
              <a:t>Is </a:t>
            </a:r>
            <a:r>
              <a:rPr lang="nl-NL" dirty="0" err="1"/>
              <a:t>it</a:t>
            </a:r>
            <a:r>
              <a:rPr lang="nl-NL" dirty="0"/>
              <a:t> </a:t>
            </a:r>
            <a:r>
              <a:rPr lang="nl-NL" dirty="0" err="1"/>
              <a:t>clear</a:t>
            </a:r>
            <a:r>
              <a:rPr lang="nl-NL" dirty="0"/>
              <a:t>: </a:t>
            </a:r>
          </a:p>
          <a:p>
            <a:r>
              <a:rPr lang="nl-NL" sz="2200" dirty="0" err="1"/>
              <a:t>Who</a:t>
            </a:r>
            <a:r>
              <a:rPr lang="nl-NL" sz="2200" dirty="0"/>
              <a:t>/</a:t>
            </a:r>
            <a:r>
              <a:rPr lang="nl-NL" sz="2200" dirty="0" err="1"/>
              <a:t>what</a:t>
            </a:r>
            <a:r>
              <a:rPr lang="nl-NL" sz="2200" dirty="0"/>
              <a:t> is </a:t>
            </a:r>
            <a:r>
              <a:rPr lang="nl-NL" sz="2200" dirty="0" err="1"/>
              <a:t>the</a:t>
            </a:r>
            <a:r>
              <a:rPr lang="nl-NL" sz="2200" dirty="0"/>
              <a:t> </a:t>
            </a:r>
            <a:r>
              <a:rPr lang="nl-NL" sz="2200" dirty="0" err="1"/>
              <a:t>main</a:t>
            </a:r>
            <a:r>
              <a:rPr lang="nl-NL" sz="2200" dirty="0"/>
              <a:t> contact person/medium </a:t>
            </a:r>
            <a:r>
              <a:rPr lang="nl-NL" sz="2200" dirty="0" err="1"/>
              <a:t>for</a:t>
            </a:r>
            <a:r>
              <a:rPr lang="nl-NL" sz="2200" dirty="0"/>
              <a:t> </a:t>
            </a:r>
            <a:r>
              <a:rPr lang="nl-NL" sz="2200" dirty="0" err="1"/>
              <a:t>the</a:t>
            </a:r>
            <a:r>
              <a:rPr lang="nl-NL" sz="2200" dirty="0"/>
              <a:t> </a:t>
            </a:r>
            <a:r>
              <a:rPr lang="nl-NL" sz="2200" dirty="0" err="1"/>
              <a:t>TAs</a:t>
            </a:r>
            <a:r>
              <a:rPr lang="nl-NL" sz="2200" dirty="0"/>
              <a:t>?</a:t>
            </a:r>
          </a:p>
          <a:p>
            <a:r>
              <a:rPr lang="nl-NL" sz="2200" dirty="0"/>
              <a:t>What is done in case of </a:t>
            </a:r>
            <a:r>
              <a:rPr lang="nl-NL" sz="2200" dirty="0" err="1"/>
              <a:t>illness</a:t>
            </a:r>
            <a:r>
              <a:rPr lang="nl-NL" sz="2200" dirty="0"/>
              <a:t> / </a:t>
            </a:r>
            <a:r>
              <a:rPr lang="nl-NL" sz="2200" dirty="0" err="1"/>
              <a:t>unexpected</a:t>
            </a:r>
            <a:r>
              <a:rPr lang="nl-NL" sz="2200" dirty="0"/>
              <a:t> </a:t>
            </a:r>
            <a:r>
              <a:rPr lang="nl-NL" sz="2200" dirty="0" err="1"/>
              <a:t>cancellation</a:t>
            </a:r>
            <a:r>
              <a:rPr lang="nl-NL" sz="2200" dirty="0"/>
              <a:t>? </a:t>
            </a:r>
          </a:p>
          <a:p>
            <a:r>
              <a:rPr lang="nl-NL" sz="2200" dirty="0" err="1"/>
              <a:t>Where</a:t>
            </a:r>
            <a:r>
              <a:rPr lang="nl-NL" sz="2200" dirty="0"/>
              <a:t> </a:t>
            </a:r>
            <a:r>
              <a:rPr lang="nl-NL" sz="2200" dirty="0" err="1"/>
              <a:t>can</a:t>
            </a:r>
            <a:r>
              <a:rPr lang="nl-NL" sz="2200" dirty="0"/>
              <a:t> </a:t>
            </a:r>
            <a:r>
              <a:rPr lang="nl-NL" sz="2200" dirty="0" err="1"/>
              <a:t>TAs</a:t>
            </a:r>
            <a:r>
              <a:rPr lang="nl-NL" sz="2200" dirty="0"/>
              <a:t> </a:t>
            </a:r>
            <a:r>
              <a:rPr lang="nl-NL" sz="2200" dirty="0" err="1"/>
              <a:t>find</a:t>
            </a:r>
            <a:r>
              <a:rPr lang="nl-NL" sz="2200" dirty="0"/>
              <a:t> </a:t>
            </a:r>
            <a:r>
              <a:rPr lang="nl-NL" sz="2200" dirty="0" err="1"/>
              <a:t>all</a:t>
            </a:r>
            <a:r>
              <a:rPr lang="nl-NL" sz="2200" dirty="0"/>
              <a:t> </a:t>
            </a:r>
            <a:r>
              <a:rPr lang="nl-NL" sz="2200" dirty="0" err="1"/>
              <a:t>the</a:t>
            </a:r>
            <a:r>
              <a:rPr lang="nl-NL" sz="2200" dirty="0"/>
              <a:t> course </a:t>
            </a:r>
            <a:r>
              <a:rPr lang="nl-NL" sz="2200" dirty="0" err="1"/>
              <a:t>material</a:t>
            </a:r>
            <a:r>
              <a:rPr lang="nl-NL" sz="2200" dirty="0"/>
              <a:t>? </a:t>
            </a:r>
          </a:p>
        </p:txBody>
      </p:sp>
      <p:pic>
        <p:nvPicPr>
          <p:cNvPr id="6" name="Afbeelding 5">
            <a:extLst>
              <a:ext uri="{FF2B5EF4-FFF2-40B4-BE49-F238E27FC236}">
                <a16:creationId xmlns:a16="http://schemas.microsoft.com/office/drawing/2014/main" id="{9DBEC0FF-8F63-2BE1-4D5F-EAF59CD0DCA8}"/>
              </a:ext>
            </a:extLst>
          </p:cNvPr>
          <p:cNvPicPr>
            <a:picLocks noChangeAspect="1"/>
          </p:cNvPicPr>
          <p:nvPr/>
        </p:nvPicPr>
        <p:blipFill>
          <a:blip r:embed="rId2"/>
          <a:stretch>
            <a:fillRect/>
          </a:stretch>
        </p:blipFill>
        <p:spPr>
          <a:xfrm>
            <a:off x="8918537" y="2334910"/>
            <a:ext cx="2760027" cy="1694829"/>
          </a:xfrm>
          <a:prstGeom prst="rect">
            <a:avLst/>
          </a:prstGeom>
        </p:spPr>
      </p:pic>
    </p:spTree>
    <p:extLst>
      <p:ext uri="{BB962C8B-B14F-4D97-AF65-F5344CB8AC3E}">
        <p14:creationId xmlns:p14="http://schemas.microsoft.com/office/powerpoint/2010/main" val="4148938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775FD-8B83-96FD-132C-699A2F8ED5E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D0B035-5CB4-61DC-8126-4DBB403B816D}"/>
              </a:ext>
            </a:extLst>
          </p:cNvPr>
          <p:cNvSpPr>
            <a:spLocks noGrp="1"/>
          </p:cNvSpPr>
          <p:nvPr>
            <p:ph type="title"/>
          </p:nvPr>
        </p:nvSpPr>
        <p:spPr/>
        <p:txBody>
          <a:bodyPr>
            <a:normAutofit fontScale="90000"/>
          </a:bodyPr>
          <a:lstStyle/>
          <a:p>
            <a:r>
              <a:rPr lang="nl-NL" dirty="0"/>
              <a:t>Optional: </a:t>
            </a:r>
            <a:r>
              <a:rPr lang="nl-NL" dirty="0" err="1"/>
              <a:t>Closing</a:t>
            </a:r>
            <a:r>
              <a:rPr lang="nl-NL" dirty="0"/>
              <a:t> check: Are we </a:t>
            </a:r>
            <a:r>
              <a:rPr lang="nl-NL" dirty="0" err="1"/>
              <a:t>all</a:t>
            </a:r>
            <a:r>
              <a:rPr lang="nl-NL" dirty="0"/>
              <a:t> on board?</a:t>
            </a:r>
          </a:p>
        </p:txBody>
      </p:sp>
      <p:sp>
        <p:nvSpPr>
          <p:cNvPr id="3" name="Tijdelijke aanduiding voor inhoud 2">
            <a:extLst>
              <a:ext uri="{FF2B5EF4-FFF2-40B4-BE49-F238E27FC236}">
                <a16:creationId xmlns:a16="http://schemas.microsoft.com/office/drawing/2014/main" id="{EE039FD4-6F31-ECA0-5BDA-F0FFEB283BCA}"/>
              </a:ext>
            </a:extLst>
          </p:cNvPr>
          <p:cNvSpPr>
            <a:spLocks noGrp="1"/>
          </p:cNvSpPr>
          <p:nvPr>
            <p:ph idx="1"/>
          </p:nvPr>
        </p:nvSpPr>
        <p:spPr/>
        <p:txBody>
          <a:bodyPr>
            <a:normAutofit/>
          </a:bodyPr>
          <a:lstStyle/>
          <a:p>
            <a:r>
              <a:rPr lang="nl-NL" dirty="0"/>
              <a:t>Keep </a:t>
            </a:r>
            <a:r>
              <a:rPr lang="nl-NL" dirty="0" err="1"/>
              <a:t>it</a:t>
            </a:r>
            <a:r>
              <a:rPr lang="nl-NL" dirty="0"/>
              <a:t> </a:t>
            </a:r>
            <a:r>
              <a:rPr lang="nl-NL" dirty="0" err="1"/>
              <a:t>positive</a:t>
            </a:r>
            <a:r>
              <a:rPr lang="nl-NL" dirty="0"/>
              <a:t> and…</a:t>
            </a:r>
          </a:p>
          <a:p>
            <a:pPr marL="457202" lvl="1" indent="0">
              <a:buNone/>
            </a:pPr>
            <a:r>
              <a:rPr lang="nl-NL" sz="1800" i="1" dirty="0"/>
              <a:t>e.g. </a:t>
            </a:r>
            <a:r>
              <a:rPr lang="nl-NL" sz="1800" i="1" dirty="0" err="1"/>
              <a:t>ask</a:t>
            </a:r>
            <a:r>
              <a:rPr lang="nl-NL" sz="1800" i="1" dirty="0"/>
              <a:t> </a:t>
            </a:r>
            <a:r>
              <a:rPr lang="nl-NL" sz="1800" i="1" dirty="0" err="1"/>
              <a:t>everyone</a:t>
            </a:r>
            <a:r>
              <a:rPr lang="nl-NL" sz="1800" i="1" dirty="0"/>
              <a:t> </a:t>
            </a:r>
            <a:r>
              <a:rPr lang="nl-NL" sz="1800" i="1" dirty="0" err="1"/>
              <a:t>how</a:t>
            </a:r>
            <a:r>
              <a:rPr lang="nl-NL" sz="1800" i="1" dirty="0"/>
              <a:t> </a:t>
            </a:r>
            <a:r>
              <a:rPr lang="nl-NL" sz="1800" i="1" dirty="0" err="1"/>
              <a:t>they</a:t>
            </a:r>
            <a:r>
              <a:rPr lang="nl-NL" sz="1800" i="1" dirty="0"/>
              <a:t> look forward </a:t>
            </a:r>
            <a:r>
              <a:rPr lang="nl-NL" sz="1800" i="1" dirty="0" err="1"/>
              <a:t>to</a:t>
            </a:r>
            <a:r>
              <a:rPr lang="nl-NL" sz="1800" i="1" dirty="0"/>
              <a:t> </a:t>
            </a:r>
            <a:r>
              <a:rPr lang="nl-NL" sz="1800" i="1" dirty="0" err="1"/>
              <a:t>the</a:t>
            </a:r>
            <a:r>
              <a:rPr lang="nl-NL" sz="1800" i="1" dirty="0"/>
              <a:t> course/</a:t>
            </a:r>
            <a:r>
              <a:rPr lang="nl-NL" sz="1800" i="1" dirty="0" err="1"/>
              <a:t>redesign</a:t>
            </a:r>
            <a:r>
              <a:rPr lang="nl-NL" sz="1800" i="1" dirty="0"/>
              <a:t> in </a:t>
            </a:r>
            <a:r>
              <a:rPr lang="nl-NL" sz="1800" i="1" dirty="0" err="1"/>
              <a:t>one</a:t>
            </a:r>
            <a:r>
              <a:rPr lang="nl-NL" sz="1800" i="1" dirty="0"/>
              <a:t> word</a:t>
            </a:r>
          </a:p>
          <a:p>
            <a:pPr marL="457202" lvl="1" indent="0">
              <a:buNone/>
            </a:pPr>
            <a:r>
              <a:rPr lang="nl-NL" sz="1800" i="1" dirty="0"/>
              <a:t>e.g. </a:t>
            </a:r>
            <a:r>
              <a:rPr lang="nl-NL" sz="1800" i="1" dirty="0" err="1"/>
              <a:t>try</a:t>
            </a:r>
            <a:r>
              <a:rPr lang="nl-NL" sz="1800" i="1" dirty="0"/>
              <a:t> </a:t>
            </a:r>
            <a:r>
              <a:rPr lang="nl-NL" sz="1800" i="1" dirty="0" err="1"/>
              <a:t>to</a:t>
            </a:r>
            <a:r>
              <a:rPr lang="nl-NL" sz="1800" i="1" dirty="0"/>
              <a:t> </a:t>
            </a:r>
            <a:r>
              <a:rPr lang="nl-NL" sz="1800" i="1" dirty="0" err="1"/>
              <a:t>come</a:t>
            </a:r>
            <a:r>
              <a:rPr lang="nl-NL" sz="1800" i="1" dirty="0"/>
              <a:t> up </a:t>
            </a:r>
            <a:r>
              <a:rPr lang="nl-NL" sz="1800" i="1" dirty="0" err="1"/>
              <a:t>with</a:t>
            </a:r>
            <a:r>
              <a:rPr lang="nl-NL" sz="1800" i="1" dirty="0"/>
              <a:t> a slogan or </a:t>
            </a:r>
            <a:r>
              <a:rPr lang="nl-NL" sz="1800" i="1" dirty="0" err="1"/>
              <a:t>tagline</a:t>
            </a:r>
            <a:r>
              <a:rPr lang="nl-NL" sz="1800" i="1" dirty="0"/>
              <a:t> </a:t>
            </a:r>
            <a:r>
              <a:rPr lang="nl-NL" sz="1800" i="1" dirty="0" err="1"/>
              <a:t>for</a:t>
            </a:r>
            <a:r>
              <a:rPr lang="nl-NL" sz="1800" i="1" dirty="0"/>
              <a:t> </a:t>
            </a:r>
            <a:r>
              <a:rPr lang="nl-NL" sz="1800" i="1" dirty="0" err="1"/>
              <a:t>the</a:t>
            </a:r>
            <a:r>
              <a:rPr lang="nl-NL" sz="1800" i="1" dirty="0"/>
              <a:t> course</a:t>
            </a:r>
          </a:p>
          <a:p>
            <a:pPr marL="457202" lvl="1" indent="0">
              <a:buNone/>
            </a:pPr>
            <a:r>
              <a:rPr lang="nl-NL" sz="1800" i="1" dirty="0"/>
              <a:t>e.g. on a </a:t>
            </a:r>
            <a:r>
              <a:rPr lang="nl-NL" sz="1800" i="1" dirty="0" err="1"/>
              <a:t>scale</a:t>
            </a:r>
            <a:r>
              <a:rPr lang="nl-NL" sz="1800" i="1" dirty="0"/>
              <a:t> of 1-10, </a:t>
            </a:r>
            <a:r>
              <a:rPr lang="nl-NL" sz="1800" i="1" dirty="0" err="1"/>
              <a:t>how</a:t>
            </a:r>
            <a:r>
              <a:rPr lang="nl-NL" sz="1800" i="1" dirty="0"/>
              <a:t> happy/</a:t>
            </a:r>
            <a:r>
              <a:rPr lang="nl-NL" sz="1800" i="1" dirty="0" err="1"/>
              <a:t>exited</a:t>
            </a:r>
            <a:r>
              <a:rPr lang="nl-NL" sz="1800" i="1" dirty="0"/>
              <a:t>/</a:t>
            </a:r>
            <a:r>
              <a:rPr lang="nl-NL" sz="1800" i="1" dirty="0" err="1"/>
              <a:t>sure</a:t>
            </a:r>
            <a:r>
              <a:rPr lang="nl-NL" sz="1800" i="1" dirty="0"/>
              <a:t> do </a:t>
            </a:r>
            <a:r>
              <a:rPr lang="nl-NL" sz="1800" i="1" dirty="0" err="1"/>
              <a:t>you</a:t>
            </a:r>
            <a:r>
              <a:rPr lang="nl-NL" sz="1800" i="1" dirty="0"/>
              <a:t> feel </a:t>
            </a:r>
            <a:r>
              <a:rPr lang="nl-NL" sz="1800" i="1" dirty="0" err="1"/>
              <a:t>about</a:t>
            </a:r>
            <a:r>
              <a:rPr lang="nl-NL" sz="1800" i="1" dirty="0"/>
              <a:t>….</a:t>
            </a:r>
          </a:p>
        </p:txBody>
      </p:sp>
      <p:pic>
        <p:nvPicPr>
          <p:cNvPr id="6" name="Afbeelding 5">
            <a:extLst>
              <a:ext uri="{FF2B5EF4-FFF2-40B4-BE49-F238E27FC236}">
                <a16:creationId xmlns:a16="http://schemas.microsoft.com/office/drawing/2014/main" id="{A3652650-F80D-FF57-CAAB-3DF6C4B59BC6}"/>
              </a:ext>
            </a:extLst>
          </p:cNvPr>
          <p:cNvPicPr>
            <a:picLocks noChangeAspect="1"/>
          </p:cNvPicPr>
          <p:nvPr/>
        </p:nvPicPr>
        <p:blipFill>
          <a:blip r:embed="rId2"/>
          <a:stretch>
            <a:fillRect/>
          </a:stretch>
        </p:blipFill>
        <p:spPr>
          <a:xfrm>
            <a:off x="8167765" y="3967520"/>
            <a:ext cx="3590323" cy="2204683"/>
          </a:xfrm>
          <a:prstGeom prst="rect">
            <a:avLst/>
          </a:prstGeom>
        </p:spPr>
      </p:pic>
    </p:spTree>
    <p:extLst>
      <p:ext uri="{BB962C8B-B14F-4D97-AF65-F5344CB8AC3E}">
        <p14:creationId xmlns:p14="http://schemas.microsoft.com/office/powerpoint/2010/main" val="2317131470"/>
      </p:ext>
    </p:extLst>
  </p:cSld>
  <p:clrMapOvr>
    <a:masterClrMapping/>
  </p:clrMapOvr>
</p:sld>
</file>

<file path=ppt/theme/theme1.xml><?xml version="1.0" encoding="utf-8"?>
<a:theme xmlns:a="http://schemas.openxmlformats.org/drawingml/2006/main" name="ThemaTLC">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TLC" id="{D40E3260-BA88-47EE-915B-CB6E1A71892D}" vid="{D7E516E3-1456-4AEF-922F-6C2773FE77D6}"/>
    </a:ext>
  </a:extLst>
</a:theme>
</file>

<file path=ppt/theme/theme2.xml><?xml version="1.0" encoding="utf-8"?>
<a:theme xmlns:a="http://schemas.openxmlformats.org/drawingml/2006/main" name="Paars tint 2">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84726E1A-74B6-41FA-9DCB-3DD8074A825B}"/>
    </a:ext>
  </a:extLst>
</a:theme>
</file>

<file path=ppt/theme/theme3.xml><?xml version="1.0" encoding="utf-8"?>
<a:theme xmlns:a="http://schemas.openxmlformats.org/drawingml/2006/main" name="Paars tint 3">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Century Gothic-Palatino Linotype">
      <a:majorFont>
        <a:latin typeface="Century Gothic" panose="020B0502020202020204"/>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panose="02040502050505030304"/>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3" id="{293D6AE2-6534-45BA-8B3F-7303A9031002}" vid="{74220094-685F-4E36-9216-8B69587F72B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9408f42-c364-44f6-92eb-48b498dc8b58" xsi:nil="true"/>
    <lcf76f155ced4ddcb4097134ff3c332f xmlns="1ccf920d-4c17-4791-82e8-181c53bec22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2B4B028EF733443822E1F6D735459B0" ma:contentTypeVersion="17" ma:contentTypeDescription="Een nieuw document maken." ma:contentTypeScope="" ma:versionID="d72cf388251134bd97d4dad7fa848dd3">
  <xsd:schema xmlns:xsd="http://www.w3.org/2001/XMLSchema" xmlns:xs="http://www.w3.org/2001/XMLSchema" xmlns:p="http://schemas.microsoft.com/office/2006/metadata/properties" xmlns:ns2="1ccf920d-4c17-4791-82e8-181c53bec220" xmlns:ns3="29408f42-c364-44f6-92eb-48b498dc8b58" targetNamespace="http://schemas.microsoft.com/office/2006/metadata/properties" ma:root="true" ma:fieldsID="b299d675bd37e4707b32640d80ac4765" ns2:_="" ns3:_="">
    <xsd:import namespace="1ccf920d-4c17-4791-82e8-181c53bec220"/>
    <xsd:import namespace="29408f42-c364-44f6-92eb-48b498dc8b5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ccf920d-4c17-4791-82e8-181c53bec22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99b6ca76-abda-4f5c-bf70-6374a71c10d9"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408f42-c364-44f6-92eb-48b498dc8b58"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8" nillable="true" ma:displayName="Taxonomy Catch All Column" ma:hidden="true" ma:list="{6ff2a7cb-79ed-4271-b46f-4e9060c3312a}" ma:internalName="TaxCatchAll" ma:showField="CatchAllData" ma:web="29408f42-c364-44f6-92eb-48b498dc8b5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7DD4C82-6326-45EE-B266-40F739A93B8A}">
  <ds:schemaRefs>
    <ds:schemaRef ds:uri="http://schemas.microsoft.com/office/2006/metadata/properties"/>
    <ds:schemaRef ds:uri="http://schemas.microsoft.com/office/infopath/2007/PartnerControls"/>
    <ds:schemaRef ds:uri="29408f42-c364-44f6-92eb-48b498dc8b58"/>
    <ds:schemaRef ds:uri="1ccf920d-4c17-4791-82e8-181c53bec220"/>
  </ds:schemaRefs>
</ds:datastoreItem>
</file>

<file path=customXml/itemProps2.xml><?xml version="1.0" encoding="utf-8"?>
<ds:datastoreItem xmlns:ds="http://schemas.openxmlformats.org/officeDocument/2006/customXml" ds:itemID="{46B79581-018B-4BE0-8E5C-4F68A8895F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ccf920d-4c17-4791-82e8-181c53bec220"/>
    <ds:schemaRef ds:uri="29408f42-c364-44f6-92eb-48b498dc8b5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C900D8E-4940-4745-AA51-8C2DBFE64C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PPT ThemaTLC</Template>
  <TotalTime>1392</TotalTime>
  <Words>2551</Words>
  <Application>Microsoft Office PowerPoint</Application>
  <PresentationFormat>Breedbeeld</PresentationFormat>
  <Paragraphs>238</Paragraphs>
  <Slides>21</Slides>
  <Notes>9</Notes>
  <HiddenSlides>0</HiddenSlides>
  <MMClips>0</MMClips>
  <ScaleCrop>false</ScaleCrop>
  <HeadingPairs>
    <vt:vector size="6" baseType="variant">
      <vt:variant>
        <vt:lpstr>Gebruikte lettertypen</vt:lpstr>
      </vt:variant>
      <vt:variant>
        <vt:i4>7</vt:i4>
      </vt:variant>
      <vt:variant>
        <vt:lpstr>Thema</vt:lpstr>
      </vt:variant>
      <vt:variant>
        <vt:i4>3</vt:i4>
      </vt:variant>
      <vt:variant>
        <vt:lpstr>Diatitels</vt:lpstr>
      </vt:variant>
      <vt:variant>
        <vt:i4>21</vt:i4>
      </vt:variant>
    </vt:vector>
  </HeadingPairs>
  <TitlesOfParts>
    <vt:vector size="31" baseType="lpstr">
      <vt:lpstr>Aharoni</vt:lpstr>
      <vt:lpstr>Aptos</vt:lpstr>
      <vt:lpstr>Arial</vt:lpstr>
      <vt:lpstr>Calibri</vt:lpstr>
      <vt:lpstr>Comic Sans MS</vt:lpstr>
      <vt:lpstr>Palatino Linotype</vt:lpstr>
      <vt:lpstr>Wingdings</vt:lpstr>
      <vt:lpstr>ThemaTLC</vt:lpstr>
      <vt:lpstr>Paars tint 2</vt:lpstr>
      <vt:lpstr>Paars tint 3</vt:lpstr>
      <vt:lpstr>TA kick-off / instruction slides</vt:lpstr>
      <vt:lpstr>Structure for a clear and motivating TA instruction</vt:lpstr>
      <vt:lpstr>Template slides: Table of contents</vt:lpstr>
      <vt:lpstr>Who are we</vt:lpstr>
      <vt:lpstr>Who: Example activity  Table talk: Teaching highs and lows</vt:lpstr>
      <vt:lpstr>Who: Example activity   Table talk: Pass the question</vt:lpstr>
      <vt:lpstr>Who: Example activity  Teaching experience timeline</vt:lpstr>
      <vt:lpstr>Who: Example activity Two truths and a teaching lie</vt:lpstr>
      <vt:lpstr>Who: Example activity  Teaching strengths bingo</vt:lpstr>
      <vt:lpstr>Who: example activity Teaching vision speed dating</vt:lpstr>
      <vt:lpstr>Why are we redesigning the course?</vt:lpstr>
      <vt:lpstr>What’s in it for you and the students?</vt:lpstr>
      <vt:lpstr>The (new/altered) course design</vt:lpstr>
      <vt:lpstr>Your role in the new design</vt:lpstr>
      <vt:lpstr>Check</vt:lpstr>
      <vt:lpstr>Your role as a TA: Are you comfortable?</vt:lpstr>
      <vt:lpstr>How: Practicalities and divide tasks</vt:lpstr>
      <vt:lpstr>How: Discuss practicalities and divide tasks</vt:lpstr>
      <vt:lpstr>Take action : Who &amp; what </vt:lpstr>
      <vt:lpstr>Closing</vt:lpstr>
      <vt:lpstr>Optional: Closing check: Are we all on board?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Nina Scheres</dc:creator>
  <cp:lastModifiedBy>Emma Wiersma</cp:lastModifiedBy>
  <cp:revision>4</cp:revision>
  <dcterms:created xsi:type="dcterms:W3CDTF">2026-04-22T13:23:33Z</dcterms:created>
  <dcterms:modified xsi:type="dcterms:W3CDTF">2026-08-12T07:07:29Z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0x01010052B4B028EF733443822E1F6D735459B0</vt:lpwstr>
  </property>
  <property fmtid="{D5CDD505-2E9C-101B-9397-08002B2CF9AE}" pid="3" name="MediaServiceImageTags">
    <vt:lpwstr/>
  </property>
</Properties>
</file>