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1010" r:id="rId2"/>
    <p:sldId id="1011" r:id="rId3"/>
    <p:sldId id="83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101C33-E187-4236-9960-F11319E6873C}" v="8" dt="2026-08-13T14:16:34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B0682-0F63-437F-9DFB-FC710F64D86F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DD24A-DEF8-4ACC-8825-C8F20013775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30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Vragen</a:t>
            </a:r>
            <a:r>
              <a:rPr lang="en-GB"/>
              <a:t> of </a:t>
            </a:r>
            <a:r>
              <a:rPr lang="en-GB" err="1"/>
              <a:t>iemenad</a:t>
            </a:r>
            <a:r>
              <a:rPr lang="en-GB"/>
              <a:t> al </a:t>
            </a:r>
            <a:r>
              <a:rPr lang="en-GB" err="1"/>
              <a:t>ervaring</a:t>
            </a:r>
            <a:r>
              <a:rPr lang="en-GB"/>
              <a:t> met </a:t>
            </a:r>
            <a:r>
              <a:rPr lang="en-GB" err="1"/>
              <a:t>intervisie</a:t>
            </a:r>
            <a:r>
              <a:rPr lang="en-GB"/>
              <a:t> </a:t>
            </a:r>
            <a:r>
              <a:rPr lang="en-GB" err="1"/>
              <a:t>heeft</a:t>
            </a:r>
            <a:r>
              <a:rPr lang="en-GB"/>
              <a:t>, </a:t>
            </a:r>
            <a:r>
              <a:rPr lang="en-GB" err="1"/>
              <a:t>vrgaen</a:t>
            </a:r>
            <a:r>
              <a:rPr lang="en-GB"/>
              <a:t> wat die </a:t>
            </a:r>
            <a:r>
              <a:rPr lang="en-GB" err="1"/>
              <a:t>ervan</a:t>
            </a:r>
            <a:r>
              <a:rPr lang="en-GB"/>
              <a:t> </a:t>
            </a:r>
            <a:r>
              <a:rPr lang="en-GB" err="1"/>
              <a:t>weet</a:t>
            </a:r>
            <a:r>
              <a:rPr lang="en-GB"/>
              <a:t>. </a:t>
            </a:r>
            <a:r>
              <a:rPr lang="en-GB" err="1"/>
              <a:t>Vervolgens</a:t>
            </a:r>
            <a:r>
              <a:rPr lang="en-GB"/>
              <a:t> </a:t>
            </a:r>
            <a:r>
              <a:rPr lang="en-GB" err="1"/>
              <a:t>aanvullen</a:t>
            </a:r>
            <a:r>
              <a:rPr lang="en-GB"/>
              <a:t> met info van de slide. </a:t>
            </a:r>
          </a:p>
          <a:p>
            <a:endParaRPr lang="en-GB"/>
          </a:p>
          <a:p>
            <a:endParaRPr lang="en-GB"/>
          </a:p>
          <a:p>
            <a:r>
              <a:rPr lang="en-GB" err="1"/>
              <a:t>Toegevoegde</a:t>
            </a:r>
            <a:r>
              <a:rPr lang="en-GB"/>
              <a:t> </a:t>
            </a:r>
            <a:r>
              <a:rPr lang="en-GB" err="1"/>
              <a:t>waarde</a:t>
            </a:r>
            <a:r>
              <a:rPr lang="en-GB"/>
              <a:t>:</a:t>
            </a:r>
          </a:p>
          <a:p>
            <a:endParaRPr lang="en-GB"/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Different perspective on a situation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+mj-lt"/>
              <a:buAutoNum type="arabicPeriod"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 of a problem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and confidence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GB"/>
          </a:p>
          <a:p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Moment </a:t>
            </a:r>
            <a:r>
              <a:rPr lang="en-GB" err="1"/>
              <a:t>voor</a:t>
            </a:r>
            <a:r>
              <a:rPr lang="en-GB"/>
              <a:t> </a:t>
            </a:r>
            <a:r>
              <a:rPr lang="en-GB" err="1"/>
              <a:t>reflectie</a:t>
            </a:r>
            <a:r>
              <a:rPr lang="en-GB"/>
              <a:t> met </a:t>
            </a:r>
            <a:r>
              <a:rPr lang="en-GB" err="1"/>
              <a:t>als</a:t>
            </a:r>
            <a:r>
              <a:rPr lang="en-GB"/>
              <a:t> </a:t>
            </a:r>
            <a:r>
              <a:rPr lang="en-GB" err="1"/>
              <a:t>doel</a:t>
            </a:r>
            <a:r>
              <a:rPr lang="en-GB"/>
              <a:t> te </a:t>
            </a:r>
            <a:r>
              <a:rPr lang="en-GB" err="1"/>
              <a:t>groeien</a:t>
            </a:r>
            <a:r>
              <a:rPr lang="en-GB"/>
              <a:t> in je </a:t>
            </a:r>
            <a:r>
              <a:rPr lang="en-GB" err="1"/>
              <a:t>competenties</a:t>
            </a:r>
            <a:r>
              <a:rPr lang="en-GB"/>
              <a:t> en expertise op te </a:t>
            </a:r>
            <a:r>
              <a:rPr lang="en-GB" err="1"/>
              <a:t>bouwen</a:t>
            </a:r>
            <a:endParaRPr lang="en-GB"/>
          </a:p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02238-B208-410B-AA5F-B7E0D069C2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136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Geen </a:t>
            </a:r>
            <a:r>
              <a:rPr lang="en-GB" err="1"/>
              <a:t>afleiding</a:t>
            </a:r>
            <a:r>
              <a:rPr lang="en-GB"/>
              <a:t>, </a:t>
            </a:r>
            <a:r>
              <a:rPr lang="en-GB" err="1"/>
              <a:t>dus</a:t>
            </a:r>
            <a:r>
              <a:rPr lang="en-GB"/>
              <a:t> </a:t>
            </a:r>
            <a:r>
              <a:rPr lang="en-GB" err="1"/>
              <a:t>geen</a:t>
            </a:r>
            <a:r>
              <a:rPr lang="en-GB"/>
              <a:t> laptops en </a:t>
            </a:r>
            <a:r>
              <a:rPr lang="en-GB" err="1"/>
              <a:t>telefoons</a:t>
            </a:r>
            <a:r>
              <a:rPr lang="en-GB"/>
              <a:t>!</a:t>
            </a:r>
          </a:p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02238-B208-410B-AA5F-B7E0D069C2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6194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min nu nog (eerste stap 0 nu al gedaan, maar normaliter ook nog bepalen)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Stap 2 kan je cirkel </a:t>
            </a:r>
            <a:r>
              <a:rPr kumimoji="0" lang="nl-NL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gewijs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doen zodat iedereen vragen stelt, of popcorn stijl (</a:t>
            </a:r>
            <a:r>
              <a:rPr kumimoji="0" lang="nl-NL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pop </a:t>
            </a:r>
            <a:r>
              <a:rPr kumimoji="0" lang="nl-NL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when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NL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you’re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ready). 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Stap 3, zorg dat je genoeg tijd hebt voor het rondje </a:t>
            </a:r>
            <a:r>
              <a:rPr kumimoji="0" lang="nl-NL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herdefinering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van ‘het probleem’, instrueer eventueel: maak nu allemaal de zin af:  ‘volgens mij is het echte probleem dat…/ de kern van deze casus dat…’ met niet meer dan 1 zin!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 nabespreking: 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waardevolle aan intervisie is dat vaak niet alleen de inbrenger hiervan leert. Wat hebben anderen geleerd van deze intervisie ervaring?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Eventueel koppelen aan de waarde van de lesgeefpraktijk te </a:t>
            </a:r>
            <a:r>
              <a:rPr kumimoji="0" lang="nl-NL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evaluaren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hierop te reflecteren. Zoek elkaar dus op! Kan dit eventueel ook onderling organiseren. Nog heel veel andere intervisie methodes!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02238-B208-410B-AA5F-B7E0D069C2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72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73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err="1"/>
              <a:t>Titel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073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 err="1"/>
              <a:t>Subtitel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4" y="6356353"/>
            <a:ext cx="2743200" cy="365125"/>
          </a:xfrm>
        </p:spPr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2" y="6356353"/>
            <a:ext cx="2743200" cy="365125"/>
          </a:xfrm>
        </p:spPr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3" y="4501204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36D8721-6F59-AD69-C7FB-025904A22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7" y="6134565"/>
            <a:ext cx="1557338" cy="7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6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7"/>
            <a:ext cx="10168128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8E5C42A2-87E8-6C09-A689-09FFE54F743B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10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2" y="4981423"/>
            <a:ext cx="11134956" cy="82296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5" y="640083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50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361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502921" y="787355"/>
            <a:ext cx="128017" cy="704088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7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7"/>
            <a:ext cx="4937760" cy="36941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52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11" y="0"/>
            <a:ext cx="11167447" cy="2018806"/>
          </a:xfrm>
          <a:prstGeom prst="rect">
            <a:avLst/>
          </a:prstGeom>
          <a:noFill/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30" y="2"/>
            <a:ext cx="11155680" cy="201168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7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7" y="3203691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3"/>
            <a:ext cx="2743200" cy="365125"/>
          </a:xfrm>
        </p:spPr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3"/>
            <a:ext cx="2743200" cy="365125"/>
          </a:xfrm>
        </p:spPr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C28D357D-E0D2-6188-9CDD-D70A44DAD081}"/>
              </a:ext>
            </a:extLst>
          </p:cNvPr>
          <p:cNvSpPr/>
          <p:nvPr/>
        </p:nvSpPr>
        <p:spPr>
          <a:xfrm>
            <a:off x="498833" y="787355"/>
            <a:ext cx="128017" cy="704088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12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5" y="1533525"/>
            <a:ext cx="10917063" cy="3790950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800"/>
            <a:ext cx="128017" cy="914400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3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393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578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4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273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noFill/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3" y="1618378"/>
            <a:ext cx="146304" cy="822960"/>
          </a:xfrm>
          <a:prstGeom prst="rect">
            <a:avLst/>
          </a:prstGeom>
          <a:solidFill>
            <a:srgbClr val="742168"/>
          </a:solidFill>
          <a:ln>
            <a:solidFill>
              <a:srgbClr val="742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30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4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6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3"/>
            <a:ext cx="2743200" cy="365125"/>
          </a:xfrm>
        </p:spPr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285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654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F6DF1-142F-4F91-98E6-FD60A2271CF3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E900-EF30-4AE1-94E7-62AB2A9483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74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28878" y="6349648"/>
            <a:ext cx="13811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AD3ED-A10B-4964-A47F-3433EF3D1252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61686-F7A4-413A-AA7E-0B2D95FF6098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3D3C40D-5DE6-2A84-ECC0-ED06426B6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8" y="6003219"/>
            <a:ext cx="743659" cy="74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2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42168"/>
          </a:solidFill>
          <a:latin typeface="Aharoni" panose="02010803020104030203" pitchFamily="2" charset="-79"/>
          <a:ea typeface="+mj-ea"/>
          <a:cs typeface="Aharoni" panose="02010803020104030203" pitchFamily="2" charset="-79"/>
        </a:defRPr>
      </a:lvl1pPr>
    </p:titleStyle>
    <p:bodyStyle>
      <a:lvl1pPr marL="228602" indent="-228602" algn="l" defTabSz="914406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4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8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10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13" indent="-228602" algn="l" defTabSz="914406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7474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A62DC-1CE9-3C19-F732-E623FA79D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Peer-consultation </a:t>
            </a:r>
            <a:r>
              <a:rPr lang="en-GB" sz="3600"/>
              <a:t>(Dutch: </a:t>
            </a:r>
            <a:r>
              <a:rPr lang="en-GB" sz="3600" i="1" err="1"/>
              <a:t>intervisie</a:t>
            </a:r>
            <a:r>
              <a:rPr lang="en-GB" sz="3600"/>
              <a:t>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495BDB-AD34-1FE7-14CE-E8467B7C1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06590"/>
            <a:ext cx="10168128" cy="36941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u="sng" dirty="0"/>
              <a:t>structured way </a:t>
            </a:r>
            <a:r>
              <a:rPr lang="en-US" dirty="0"/>
              <a:t>to give </a:t>
            </a:r>
            <a:r>
              <a:rPr lang="en-US" u="sng" dirty="0"/>
              <a:t>collegial advice</a:t>
            </a:r>
            <a:r>
              <a:rPr lang="en-US" dirty="0"/>
              <a:t> on a </a:t>
            </a:r>
            <a:r>
              <a:rPr lang="en-US" u="sng" dirty="0"/>
              <a:t>specific</a:t>
            </a:r>
            <a:r>
              <a:rPr lang="en-US" dirty="0"/>
              <a:t> work situation.</a:t>
            </a:r>
            <a:br>
              <a:rPr lang="en-US" dirty="0"/>
            </a:br>
            <a:r>
              <a:rPr lang="en-US" dirty="0"/>
              <a:t>The goal is not to convince but to </a:t>
            </a:r>
            <a:r>
              <a:rPr lang="en-US" u="sng" dirty="0"/>
              <a:t>clarify</a:t>
            </a:r>
            <a:r>
              <a:rPr lang="en-US" dirty="0"/>
              <a:t> a problem or question and receive </a:t>
            </a:r>
            <a:r>
              <a:rPr lang="en-US" u="sng" dirty="0"/>
              <a:t>ideas and suggestions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NOT: </a:t>
            </a:r>
            <a:r>
              <a:rPr lang="en-US" dirty="0"/>
              <a:t>‘borrel’ club about work / therapy group / complain session / about past situations with no urgency / not listening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Brings: </a:t>
            </a:r>
            <a:r>
              <a:rPr lang="en-US" dirty="0"/>
              <a:t>different perspectives, the core of the problem, a moment of reflection, support and trust, inspiration, growth in your competencies.</a:t>
            </a:r>
          </a:p>
        </p:txBody>
      </p:sp>
    </p:spTree>
    <p:extLst>
      <p:ext uri="{BB962C8B-B14F-4D97-AF65-F5344CB8AC3E}">
        <p14:creationId xmlns:p14="http://schemas.microsoft.com/office/powerpoint/2010/main" val="282322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25116-D380-6C99-A77E-0CBB538B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rules for peer-consultation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770A5D-6691-FDE4-0780-3DB9CC864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945" y="2008248"/>
            <a:ext cx="10725363" cy="43011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Participation is </a:t>
            </a:r>
            <a:r>
              <a:rPr lang="en-US" sz="2000" b="1" dirty="0"/>
              <a:t>voluntary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Guarantee each other security and </a:t>
            </a:r>
            <a:r>
              <a:rPr lang="en-US" sz="2000" b="1" dirty="0"/>
              <a:t>trust</a:t>
            </a:r>
            <a:r>
              <a:rPr lang="en-US" sz="2000" dirty="0"/>
              <a:t>: what is discussed in the group stays in the group.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Participants speak on a completely </a:t>
            </a:r>
            <a:r>
              <a:rPr lang="en-US" sz="2000" b="1" dirty="0"/>
              <a:t>equal basis </a:t>
            </a:r>
            <a:r>
              <a:rPr lang="en-US" sz="2000" dirty="0"/>
              <a:t>(including the facilitator).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The person presenting the case may set their </a:t>
            </a:r>
            <a:r>
              <a:rPr lang="en-US" sz="2000" b="1" dirty="0"/>
              <a:t>boundaries</a:t>
            </a:r>
            <a:r>
              <a:rPr lang="en-US" sz="2000" dirty="0"/>
              <a:t> at any time and has the final say.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b="1" dirty="0"/>
              <a:t>Respect</a:t>
            </a:r>
            <a:r>
              <a:rPr lang="en-US" sz="2000" dirty="0"/>
              <a:t> for each other and everyone’s contributions.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A </a:t>
            </a:r>
            <a:r>
              <a:rPr lang="en-US" sz="2000" b="1" dirty="0"/>
              <a:t>structured and systematic</a:t>
            </a:r>
            <a:r>
              <a:rPr lang="en-US" sz="2000" dirty="0"/>
              <a:t> exploration of the case, with a focus on investigation and/or providing advice.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The </a:t>
            </a:r>
            <a:r>
              <a:rPr lang="en-US" sz="2000" b="1" dirty="0"/>
              <a:t>facilitator does not participate </a:t>
            </a:r>
            <a:r>
              <a:rPr lang="en-US" sz="2000" dirty="0"/>
              <a:t>but ensures the process is followed (keeps track of time, ensures everyone has the same goal in mind, and that the situation remains safe).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b="1" dirty="0"/>
              <a:t>Everyone shares responsibility </a:t>
            </a:r>
            <a:r>
              <a:rPr lang="en-US" sz="2000" dirty="0"/>
              <a:t>for the process and for maintaining the discipline of the chosen method.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2C2C2C"/>
              </a:buClr>
            </a:pPr>
            <a:r>
              <a:rPr lang="en-US" sz="2000" dirty="0"/>
              <a:t>Peer-consultation time means </a:t>
            </a:r>
            <a:r>
              <a:rPr lang="en-US" sz="2000" b="1" dirty="0"/>
              <a:t>full attention</a:t>
            </a:r>
            <a:r>
              <a:rPr lang="en-US" sz="2000" dirty="0"/>
              <a:t>. No phones, laptops, or other tasks in the background.</a:t>
            </a:r>
          </a:p>
        </p:txBody>
      </p:sp>
      <p:pic>
        <p:nvPicPr>
          <p:cNvPr id="4" name="Picture 3" descr="A cartoon of two cubes&#10;&#10;AI-generated content may be incorrect.">
            <a:extLst>
              <a:ext uri="{FF2B5EF4-FFF2-40B4-BE49-F238E27FC236}">
                <a16:creationId xmlns:a16="http://schemas.microsoft.com/office/drawing/2014/main" id="{3A83F3E0-6DE6-0D8E-88AF-743443424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937" y="64184"/>
            <a:ext cx="3328063" cy="166403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0E90CA5-6192-A4DA-4583-8E585B2E20C1}"/>
              </a:ext>
            </a:extLst>
          </p:cNvPr>
          <p:cNvSpPr txBox="1"/>
          <p:nvPr/>
        </p:nvSpPr>
        <p:spPr>
          <a:xfrm>
            <a:off x="2725998" y="6543441"/>
            <a:ext cx="4532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nl-NL" sz="16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’ images </a:t>
            </a:r>
            <a:r>
              <a:rPr lang="nl-NL" sz="16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 Manfred Steger via pixabay.com</a:t>
            </a:r>
          </a:p>
        </p:txBody>
      </p:sp>
      <p:pic>
        <p:nvPicPr>
          <p:cNvPr id="8" name="Picture 2" descr="Free Pixel Cells Emotion vector and picture">
            <a:extLst>
              <a:ext uri="{FF2B5EF4-FFF2-40B4-BE49-F238E27FC236}">
                <a16:creationId xmlns:a16="http://schemas.microsoft.com/office/drawing/2014/main" id="{9EBA144A-9A11-03B6-FD06-6A85EC0AC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79" y="6309360"/>
            <a:ext cx="560387" cy="55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23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5B54C-BA17-5F9A-FFD8-E49139F97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Gossip method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80B1C1-982D-ED2A-CA6F-764E72A31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2266383"/>
            <a:ext cx="10168128" cy="409229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buNone/>
            </a:pPr>
            <a:r>
              <a:rPr lang="en-GB" sz="2400" i="1" dirty="0"/>
              <a:t>0.  Select a facilitator/time keeper, and case owner</a:t>
            </a:r>
          </a:p>
          <a:p>
            <a:pPr marL="342900" indent="-342900" algn="just">
              <a:lnSpc>
                <a:spcPct val="115000"/>
              </a:lnSpc>
              <a:buAutoNum type="arabicPeriod"/>
            </a:pPr>
            <a:r>
              <a:rPr lang="en-GB" sz="2400" b="1" dirty="0"/>
              <a:t>Introduction of the case </a:t>
            </a:r>
            <a:r>
              <a:rPr lang="en-GB" sz="2400" dirty="0"/>
              <a:t>(5 min) </a:t>
            </a:r>
            <a:r>
              <a:rPr lang="en-GB" sz="2000" dirty="0"/>
              <a:t>by the case owner</a:t>
            </a:r>
            <a:endParaRPr lang="en-GB" sz="2400" dirty="0"/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n-GB" sz="2400" b="1" dirty="0"/>
              <a:t>Explorative questions </a:t>
            </a:r>
            <a:r>
              <a:rPr lang="en-GB" sz="2400" dirty="0"/>
              <a:t>(5 min) </a:t>
            </a:r>
            <a:r>
              <a:rPr lang="en-GB" sz="2000" dirty="0"/>
              <a:t>by the group</a:t>
            </a:r>
            <a:r>
              <a:rPr lang="en-GB" sz="2400" dirty="0"/>
              <a:t>. </a:t>
            </a:r>
            <a:r>
              <a:rPr lang="en-GB" sz="2000" dirty="0"/>
              <a:t>Do </a:t>
            </a:r>
            <a:r>
              <a:rPr lang="en-GB" sz="2000" u="sng" dirty="0"/>
              <a:t>not</a:t>
            </a:r>
            <a:r>
              <a:rPr lang="en-GB" sz="2000" dirty="0"/>
              <a:t> give advise / opinion.</a:t>
            </a:r>
            <a:endParaRPr lang="en-GB" sz="2400" dirty="0"/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nl-NL" sz="2400" b="1" dirty="0"/>
              <a:t>Gossip and </a:t>
            </a:r>
            <a:r>
              <a:rPr lang="nl-NL" sz="2400" b="1" dirty="0" err="1"/>
              <a:t>problem</a:t>
            </a:r>
            <a:r>
              <a:rPr lang="nl-NL" sz="2400" b="1" dirty="0"/>
              <a:t> </a:t>
            </a:r>
            <a:r>
              <a:rPr lang="nl-NL" sz="2400" b="1" dirty="0" err="1"/>
              <a:t>definition</a:t>
            </a:r>
            <a:r>
              <a:rPr lang="nl-NL" sz="2400" dirty="0"/>
              <a:t> (15 min)</a:t>
            </a:r>
            <a:endParaRPr lang="en-GB" sz="2400" dirty="0"/>
          </a:p>
          <a:p>
            <a:pPr lvl="1" algn="just">
              <a:lnSpc>
                <a:spcPct val="115000"/>
              </a:lnSpc>
            </a:pPr>
            <a:r>
              <a:rPr lang="en-GB" sz="2000" i="1" dirty="0"/>
              <a:t>Case owner sits with their back to the group and makes notes for themselves. Is NOT allowed to join in / speak up. </a:t>
            </a:r>
          </a:p>
          <a:p>
            <a:pPr lvl="1" algn="just">
              <a:lnSpc>
                <a:spcPct val="115000"/>
              </a:lnSpc>
            </a:pPr>
            <a:r>
              <a:rPr lang="en-GB" sz="2000" i="1" dirty="0"/>
              <a:t>Group </a:t>
            </a:r>
            <a:r>
              <a:rPr lang="en-GB" sz="2000" dirty="0"/>
              <a:t>debates thoughts, ideas and feelings concerning the case. </a:t>
            </a:r>
          </a:p>
          <a:p>
            <a:pPr lvl="1" algn="just">
              <a:lnSpc>
                <a:spcPct val="115000"/>
              </a:lnSpc>
            </a:pPr>
            <a:r>
              <a:rPr lang="en-GB" sz="2000" dirty="0"/>
              <a:t>Each </a:t>
            </a:r>
            <a:r>
              <a:rPr lang="en-GB" sz="2000" i="1" dirty="0"/>
              <a:t>group member </a:t>
            </a:r>
            <a:r>
              <a:rPr lang="en-GB" sz="2000" dirty="0"/>
              <a:t>defines what they think the ‘real’ problem is.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 startAt="4"/>
            </a:pPr>
            <a:r>
              <a:rPr lang="nl-NL" sz="2400" b="1" dirty="0" err="1"/>
              <a:t>Final</a:t>
            </a:r>
            <a:r>
              <a:rPr lang="nl-NL" sz="2400" b="1" dirty="0"/>
              <a:t> </a:t>
            </a:r>
            <a:r>
              <a:rPr lang="nl-NL" sz="2400" b="1" dirty="0" err="1"/>
              <a:t>reaction</a:t>
            </a:r>
            <a:r>
              <a:rPr lang="nl-NL" sz="2400" b="1" dirty="0"/>
              <a:t> from case </a:t>
            </a:r>
            <a:r>
              <a:rPr lang="nl-NL" sz="2400" b="1" dirty="0" err="1"/>
              <a:t>owner</a:t>
            </a:r>
            <a:r>
              <a:rPr lang="nl-NL" sz="2400" b="1" dirty="0"/>
              <a:t> </a:t>
            </a:r>
            <a:r>
              <a:rPr lang="nl-NL" sz="2400" dirty="0"/>
              <a:t>(5 min) </a:t>
            </a:r>
          </a:p>
        </p:txBody>
      </p:sp>
      <p:pic>
        <p:nvPicPr>
          <p:cNvPr id="5" name="Picture 4" descr="A cartoon of a square with a black background&#10;&#10;AI-generated content may be incorrect.">
            <a:extLst>
              <a:ext uri="{FF2B5EF4-FFF2-40B4-BE49-F238E27FC236}">
                <a16:creationId xmlns:a16="http://schemas.microsoft.com/office/drawing/2014/main" id="{569BBF4D-2B0A-DF49-AC1F-DCED47F26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19"/>
          <a:stretch/>
        </p:blipFill>
        <p:spPr>
          <a:xfrm>
            <a:off x="7944871" y="369592"/>
            <a:ext cx="2367529" cy="1627707"/>
          </a:xfrm>
          <a:prstGeom prst="rect">
            <a:avLst/>
          </a:prstGeom>
        </p:spPr>
      </p:pic>
      <p:pic>
        <p:nvPicPr>
          <p:cNvPr id="6" name="Picture 5" descr="A cartoon of a square with a black background&#10;&#10;AI-generated content may be incorrect.">
            <a:extLst>
              <a:ext uri="{FF2B5EF4-FFF2-40B4-BE49-F238E27FC236}">
                <a16:creationId xmlns:a16="http://schemas.microsoft.com/office/drawing/2014/main" id="{FF981240-0685-6E0A-9801-E6FFA5814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6"/>
          <a:stretch/>
        </p:blipFill>
        <p:spPr>
          <a:xfrm flipH="1">
            <a:off x="10507133" y="324574"/>
            <a:ext cx="1138598" cy="162770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9B3BF1D-78A5-9DB0-6C7C-CFC1E8B5F776}"/>
              </a:ext>
            </a:extLst>
          </p:cNvPr>
          <p:cNvSpPr txBox="1"/>
          <p:nvPr/>
        </p:nvSpPr>
        <p:spPr>
          <a:xfrm>
            <a:off x="7112737" y="6587915"/>
            <a:ext cx="4532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nl-NL" sz="16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’ images </a:t>
            </a:r>
            <a:r>
              <a:rPr lang="nl-NL" sz="16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 Manfred Steger via pixabay.com</a:t>
            </a:r>
          </a:p>
        </p:txBody>
      </p:sp>
      <p:pic>
        <p:nvPicPr>
          <p:cNvPr id="9" name="Picture 2" descr="Free Pixel Cells Emotion vector and picture">
            <a:extLst>
              <a:ext uri="{FF2B5EF4-FFF2-40B4-BE49-F238E27FC236}">
                <a16:creationId xmlns:a16="http://schemas.microsoft.com/office/drawing/2014/main" id="{D61133A8-EDE9-7674-11BE-80F3C481C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081" y="6169435"/>
            <a:ext cx="560387" cy="55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640378"/>
      </p:ext>
    </p:extLst>
  </p:cSld>
  <p:clrMapOvr>
    <a:masterClrMapping/>
  </p:clrMapOvr>
</p:sld>
</file>

<file path=ppt/theme/theme1.xml><?xml version="1.0" encoding="utf-8"?>
<a:theme xmlns:a="http://schemas.openxmlformats.org/drawingml/2006/main" name="TLC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LC" id="{133DB9A5-D938-C94A-9A3D-EA93329AD6C1}" vid="{89960F67-1B45-7043-AA5A-3F9F452B2FB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589</Words>
  <Application>Microsoft Office PowerPoint</Application>
  <PresentationFormat>Breedbeeld</PresentationFormat>
  <Paragraphs>51</Paragraphs>
  <Slides>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9" baseType="lpstr">
      <vt:lpstr>Aharoni</vt:lpstr>
      <vt:lpstr>Aptos</vt:lpstr>
      <vt:lpstr>Arial</vt:lpstr>
      <vt:lpstr>Calibri</vt:lpstr>
      <vt:lpstr>Palatino Linotype</vt:lpstr>
      <vt:lpstr>TLC</vt:lpstr>
      <vt:lpstr>Peer-consultation (Dutch: intervisie)</vt:lpstr>
      <vt:lpstr>Key rules for peer-consultation</vt:lpstr>
      <vt:lpstr>Gossip method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Nina Scheres</dc:creator>
  <cp:lastModifiedBy>Nina Scheres</cp:lastModifiedBy>
  <cp:revision>2</cp:revision>
  <dcterms:created xsi:type="dcterms:W3CDTF">2026-08-13T14:09:13Z</dcterms:created>
  <dcterms:modified xsi:type="dcterms:W3CDTF">2026-08-13T14:17:10Z</dcterms:modified>
</cp:coreProperties>
</file>