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Lst>
  <p:notesMasterIdLst>
    <p:notesMasterId r:id="rId14"/>
  </p:notesMasterIdLst>
  <p:sldIdLst>
    <p:sldId id="256" r:id="rId7"/>
    <p:sldId id="1111" r:id="rId8"/>
    <p:sldId id="1112" r:id="rId9"/>
    <p:sldId id="1113" r:id="rId10"/>
    <p:sldId id="1114" r:id="rId11"/>
    <p:sldId id="1115" r:id="rId12"/>
    <p:sldId id="1116" r:id="rId13"/>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313F71-9399-558A-0ECD-44C55BEEDF82}" name="Nina Scheres" initials="NS" userId="S::c.r.scheres@uva.nl::80903a00-5585-4e22-89a7-7cf971f2d8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21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5956" autoAdjust="0"/>
  </p:normalViewPr>
  <p:slideViewPr>
    <p:cSldViewPr snapToGrid="0">
      <p:cViewPr varScale="1">
        <p:scale>
          <a:sx n="95" d="100"/>
          <a:sy n="95" d="100"/>
        </p:scale>
        <p:origin x="11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3B23B-9E7C-4674-8EF5-ED7E038193BC}" type="datetimeFigureOut">
              <a:rPr lang="nl-NL" smtClean="0"/>
              <a:t>12-8-2026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866C77-719A-44B4-A8FC-FEA20688DC15}" type="slidenum">
              <a:rPr lang="nl-NL" smtClean="0"/>
              <a:t>‹nr.›</a:t>
            </a:fld>
            <a:endParaRPr lang="nl-NL"/>
          </a:p>
        </p:txBody>
      </p:sp>
    </p:spTree>
    <p:extLst>
      <p:ext uri="{BB962C8B-B14F-4D97-AF65-F5344CB8AC3E}">
        <p14:creationId xmlns:p14="http://schemas.microsoft.com/office/powerpoint/2010/main" val="2708926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2F714BA4-87F9-48CB-8B89-39228B7CF742}" type="datetimeFigureOut">
              <a:rPr lang="nl-NL" smtClean="0"/>
              <a:t>12-8-2026</a:t>
            </a:fld>
            <a:endParaRPr lang="nl-NL"/>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A6B6C462-5880-4662-AB75-B6CD541FD49B}" type="slidenum">
              <a:rPr lang="nl-NL" smtClean="0"/>
              <a:t>‹nr.›</a:t>
            </a:fld>
            <a:endParaRPr lang="nl-NL"/>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2809097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12-8-2026</a:t>
            </a:fld>
            <a:endParaRPr lang="nl-NL"/>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80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2F714BA4-87F9-48CB-8B89-39228B7CF742}" type="datetimeFigureOut">
              <a:rPr lang="nl-NL" smtClean="0"/>
              <a:t>12-8-2026</a:t>
            </a:fld>
            <a:endParaRPr lang="nl-NL"/>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4166998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12-8-2026</a:t>
            </a:fld>
            <a:endParaRPr lang="nl-NL"/>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313064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12-8-2026</a:t>
            </a:fld>
            <a:endParaRPr lang="nl-NL"/>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
        <p:nvSpPr>
          <p:cNvPr id="14" name="Rectangle 12">
            <a:extLst>
              <a:ext uri="{FF2B5EF4-FFF2-40B4-BE49-F238E27FC236}">
                <a16:creationId xmlns:a16="http://schemas.microsoft.com/office/drawing/2014/main" id="{C28D357D-E0D2-6188-9CDD-D70A44DAD081}"/>
              </a:ext>
            </a:extLst>
          </p:cNvPr>
          <p:cNvSpPr/>
          <p:nvPr/>
        </p:nvSpPr>
        <p:spPr>
          <a:xfrm>
            <a:off x="498833"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7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2F714BA4-87F9-48CB-8B89-39228B7CF742}" type="datetimeFigureOut">
              <a:rPr lang="nl-NL" smtClean="0"/>
              <a:t>12-8-2026</a:t>
            </a:fld>
            <a:endParaRPr lang="nl-NL"/>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2191316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2F714BA4-87F9-48CB-8B89-39228B7CF742}" type="datetimeFigureOut">
              <a:rPr lang="nl-NL" smtClean="0"/>
              <a:t>12-8-2026</a:t>
            </a:fld>
            <a:endParaRPr lang="nl-NL"/>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90497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2F714BA4-87F9-48CB-8B89-39228B7CF742}" type="datetimeFigureOut">
              <a:rPr lang="nl-NL" smtClean="0"/>
              <a:t>12-8-2026</a:t>
            </a:fld>
            <a:endParaRPr lang="nl-NL"/>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180440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2F714BA4-87F9-48CB-8B89-39228B7CF742}" type="datetimeFigureOut">
              <a:rPr lang="nl-NL" smtClean="0"/>
              <a:t>12-8-2026</a:t>
            </a:fld>
            <a:endParaRPr lang="nl-NL"/>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4237694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2F714BA4-87F9-48CB-8B89-39228B7CF742}" type="datetimeFigureOut">
              <a:rPr lang="nl-NL" smtClean="0"/>
              <a:t>12-8-2026</a:t>
            </a:fld>
            <a:endParaRPr lang="nl-NL"/>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169601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2F714BA4-87F9-48CB-8B89-39228B7CF742}" type="datetimeFigureOut">
              <a:rPr lang="nl-NL" smtClean="0"/>
              <a:t>12-8-2026</a:t>
            </a:fld>
            <a:endParaRPr lang="nl-NL"/>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2383221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4263703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1" name="Rectangle 12">
            <a:extLst>
              <a:ext uri="{FF2B5EF4-FFF2-40B4-BE49-F238E27FC236}">
                <a16:creationId xmlns:a16="http://schemas.microsoft.com/office/drawing/2014/main" id="{D659F7F7-128E-A5E6-3BB5-B6C0A07F8AE4}"/>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102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656534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8/12/2026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2" name="Rectangle 12">
            <a:extLst>
              <a:ext uri="{FF2B5EF4-FFF2-40B4-BE49-F238E27FC236}">
                <a16:creationId xmlns:a16="http://schemas.microsoft.com/office/drawing/2014/main" id="{B7FEEF66-E1AB-D4D2-5129-4C197FDC5FEB}"/>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407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8/12/2026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CD257F74-42D0-7368-97FF-78B895EFFAAE}"/>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058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666594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336726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CB45B8"/>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8/12/2026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93468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8/12/2026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87085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786931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939121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19341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8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4213313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8/12/2026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3" name="Rectangle 12">
            <a:extLst>
              <a:ext uri="{FF2B5EF4-FFF2-40B4-BE49-F238E27FC236}">
                <a16:creationId xmlns:a16="http://schemas.microsoft.com/office/drawing/2014/main" id="{51A49AA3-2D09-009B-A3B1-AF79DD6845A6}"/>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162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8/12/2026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A6654F35-26B1-4CD2-D892-63EEA00E6A18}"/>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37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925811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280873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8/12/2026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726168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8/12/2026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227236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5296031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05129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14BA4-87F9-48CB-8B89-39228B7CF742}" type="datetimeFigureOut">
              <a:rPr lang="nl-NL" smtClean="0"/>
              <a:t>12-8-2026</a:t>
            </a:fld>
            <a:endParaRPr lang="nl-NL"/>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6C462-5880-4662-AB75-B6CD541FD49B}" type="slidenum">
              <a:rPr lang="nl-NL" smtClean="0"/>
              <a:t>‹nr.›</a:t>
            </a:fld>
            <a:endParaRPr lang="nl-NL"/>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719567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6" rtl="0" eaLnBrk="1" latinLnBrk="0" hangingPunct="1">
        <a:lnSpc>
          <a:spcPct val="90000"/>
        </a:lnSpc>
        <a:spcBef>
          <a:spcPct val="0"/>
        </a:spcBef>
        <a:buNone/>
        <a:defRPr sz="4400" kern="1200">
          <a:solidFill>
            <a:srgbClr val="742168"/>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30077454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6" rtl="0" eaLnBrk="1" latinLnBrk="0" hangingPunct="1">
        <a:lnSpc>
          <a:spcPct val="90000"/>
        </a:lnSpc>
        <a:spcBef>
          <a:spcPct val="0"/>
        </a:spcBef>
        <a:buNone/>
        <a:defRPr sz="4400" kern="1200">
          <a:solidFill>
            <a:srgbClr val="B333A1"/>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8/12/2026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512690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6" rtl="0" eaLnBrk="1" latinLnBrk="0" hangingPunct="1">
        <a:lnSpc>
          <a:spcPct val="90000"/>
        </a:lnSpc>
        <a:spcBef>
          <a:spcPct val="0"/>
        </a:spcBef>
        <a:buNone/>
        <a:defRPr sz="4400" kern="1200">
          <a:solidFill>
            <a:srgbClr val="D876CA"/>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5E8BD-DC16-F53E-3E33-93D9C29BFC0A}"/>
              </a:ext>
            </a:extLst>
          </p:cNvPr>
          <p:cNvSpPr>
            <a:spLocks noGrp="1"/>
          </p:cNvSpPr>
          <p:nvPr>
            <p:ph type="ctrTitle"/>
          </p:nvPr>
        </p:nvSpPr>
        <p:spPr/>
        <p:txBody>
          <a:bodyPr/>
          <a:lstStyle/>
          <a:p>
            <a:r>
              <a:rPr lang="nl-NL" dirty="0"/>
              <a:t>Check-in</a:t>
            </a:r>
          </a:p>
        </p:txBody>
      </p:sp>
      <p:sp>
        <p:nvSpPr>
          <p:cNvPr id="3" name="Ondertitel 2">
            <a:extLst>
              <a:ext uri="{FF2B5EF4-FFF2-40B4-BE49-F238E27FC236}">
                <a16:creationId xmlns:a16="http://schemas.microsoft.com/office/drawing/2014/main" id="{723072DE-BF47-3291-C5A6-A6AB1240DB7D}"/>
              </a:ext>
            </a:extLst>
          </p:cNvPr>
          <p:cNvSpPr>
            <a:spLocks noGrp="1"/>
          </p:cNvSpPr>
          <p:nvPr>
            <p:ph type="subTitle" idx="1"/>
          </p:nvPr>
        </p:nvSpPr>
        <p:spPr/>
        <p:txBody>
          <a:bodyPr/>
          <a:lstStyle/>
          <a:p>
            <a:r>
              <a:rPr lang="nl-NL" dirty="0"/>
              <a:t>Check-in example questions for your </a:t>
            </a:r>
            <a:r>
              <a:rPr lang="nl-NL" dirty="0" err="1"/>
              <a:t>TAs</a:t>
            </a:r>
            <a:endParaRPr lang="nl-NL" dirty="0"/>
          </a:p>
        </p:txBody>
      </p:sp>
      <p:pic>
        <p:nvPicPr>
          <p:cNvPr id="4" name="Picture 4" descr="Free Pixel Cells Emotion vector and picture">
            <a:extLst>
              <a:ext uri="{FF2B5EF4-FFF2-40B4-BE49-F238E27FC236}">
                <a16:creationId xmlns:a16="http://schemas.microsoft.com/office/drawing/2014/main" id="{7E090D45-4A6D-022D-9FAE-7A01C92BB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1662" y="6421212"/>
            <a:ext cx="377116" cy="37491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AC601EAA-63C9-EA5A-09FB-13109A5DC379}"/>
              </a:ext>
            </a:extLst>
          </p:cNvPr>
          <p:cNvSpPr txBox="1"/>
          <p:nvPr/>
        </p:nvSpPr>
        <p:spPr>
          <a:xfrm>
            <a:off x="8439154" y="6587768"/>
            <a:ext cx="2718582" cy="230832"/>
          </a:xfrm>
          <a:prstGeom prst="rect">
            <a:avLst/>
          </a:prstGeom>
          <a:noFill/>
        </p:spPr>
        <p:txBody>
          <a:bodyPr wrap="square" rtlCol="0">
            <a:spAutoFit/>
          </a:bodyPr>
          <a:lstStyle/>
          <a:p>
            <a:r>
              <a:rPr lang="nl-NL" sz="900" dirty="0">
                <a:solidFill>
                  <a:srgbClr val="474747"/>
                </a:solidFill>
                <a:latin typeface="Arial" panose="020B0604020202020204" pitchFamily="34" charset="0"/>
                <a:cs typeface="Arial" panose="020B0604020202020204" pitchFamily="34" charset="0"/>
              </a:rPr>
              <a:t>‘</a:t>
            </a:r>
            <a:r>
              <a:rPr lang="nl-NL" sz="900" dirty="0" err="1">
                <a:solidFill>
                  <a:srgbClr val="474747"/>
                </a:solidFill>
                <a:latin typeface="Arial" panose="020B0604020202020204" pitchFamily="34" charset="0"/>
                <a:cs typeface="Arial" panose="020B0604020202020204" pitchFamily="34" charset="0"/>
              </a:rPr>
              <a:t>Cell</a:t>
            </a:r>
            <a:r>
              <a:rPr lang="nl-NL" sz="900" dirty="0">
                <a:solidFill>
                  <a:srgbClr val="474747"/>
                </a:solidFill>
                <a:latin typeface="Arial" panose="020B0604020202020204" pitchFamily="34" charset="0"/>
                <a:cs typeface="Arial" panose="020B0604020202020204" pitchFamily="34" charset="0"/>
              </a:rPr>
              <a:t>’ images by Manfred Steger via Pixabay.com</a:t>
            </a:r>
          </a:p>
        </p:txBody>
      </p:sp>
    </p:spTree>
    <p:extLst>
      <p:ext uri="{BB962C8B-B14F-4D97-AF65-F5344CB8AC3E}">
        <p14:creationId xmlns:p14="http://schemas.microsoft.com/office/powerpoint/2010/main" val="1467660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3CCE-3426-C190-E378-39034F4E44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6BA6FE-28C5-9685-A569-89322F7EB7FC}"/>
              </a:ext>
            </a:extLst>
          </p:cNvPr>
          <p:cNvSpPr>
            <a:spLocks noGrp="1"/>
          </p:cNvSpPr>
          <p:nvPr>
            <p:ph type="title"/>
          </p:nvPr>
        </p:nvSpPr>
        <p:spPr/>
        <p:txBody>
          <a:bodyPr>
            <a:normAutofit/>
          </a:bodyPr>
          <a:lstStyle/>
          <a:p>
            <a:r>
              <a:rPr lang="en-US" b="1" dirty="0"/>
              <a:t>Teaching highs and lows</a:t>
            </a:r>
            <a:endParaRPr lang="nl-NL" dirty="0"/>
          </a:p>
        </p:txBody>
      </p:sp>
      <p:sp>
        <p:nvSpPr>
          <p:cNvPr id="3" name="Tijdelijke aanduiding voor inhoud 2">
            <a:extLst>
              <a:ext uri="{FF2B5EF4-FFF2-40B4-BE49-F238E27FC236}">
                <a16:creationId xmlns:a16="http://schemas.microsoft.com/office/drawing/2014/main" id="{0E0BFFA3-C308-7647-48C0-10C99C9524FE}"/>
              </a:ext>
            </a:extLst>
          </p:cNvPr>
          <p:cNvSpPr>
            <a:spLocks noGrp="1"/>
          </p:cNvSpPr>
          <p:nvPr>
            <p:ph idx="1"/>
          </p:nvPr>
        </p:nvSpPr>
        <p:spPr>
          <a:xfrm>
            <a:off x="1115568" y="2223300"/>
            <a:ext cx="10168128" cy="4190563"/>
          </a:xfrm>
        </p:spPr>
        <p:txBody>
          <a:bodyPr>
            <a:normAutofit fontScale="92500" lnSpcReduction="10000"/>
          </a:bodyPr>
          <a:lstStyle/>
          <a:p>
            <a:r>
              <a:rPr lang="en-US" sz="1600" b="1" dirty="0"/>
              <a:t>Purpose:</a:t>
            </a:r>
            <a:r>
              <a:rPr lang="en-US" sz="1600" dirty="0"/>
              <a:t> Share experiences and build empathy</a:t>
            </a:r>
          </a:p>
          <a:p>
            <a:endParaRPr lang="en-US" sz="1600" dirty="0"/>
          </a:p>
          <a:p>
            <a:r>
              <a:rPr lang="en-US" sz="1600" b="1" dirty="0"/>
              <a:t>Setup:</a:t>
            </a:r>
            <a:r>
              <a:rPr lang="en-US" sz="1600" dirty="0"/>
              <a:t> Place a small stack of index cards or sticky notes at each seat</a:t>
            </a:r>
          </a:p>
          <a:p>
            <a:endParaRPr lang="en-US" sz="1600" dirty="0"/>
          </a:p>
          <a:p>
            <a:r>
              <a:rPr lang="en-US" sz="1600" b="1" dirty="0"/>
              <a:t>Activity:</a:t>
            </a:r>
            <a:r>
              <a:rPr lang="en-US" sz="1600" dirty="0"/>
              <a:t> Ask each TA to write down: </a:t>
            </a:r>
          </a:p>
          <a:p>
            <a:pPr lvl="1"/>
            <a:r>
              <a:rPr lang="en-US" sz="1400" dirty="0"/>
              <a:t>One teaching “high” (a moment that went well or felt rewarding)</a:t>
            </a:r>
          </a:p>
          <a:p>
            <a:pPr lvl="1"/>
            <a:r>
              <a:rPr lang="en-US" sz="1400" dirty="0"/>
              <a:t>One teaching “low” (a challenge or something that didn’t go as planned)</a:t>
            </a:r>
          </a:p>
          <a:p>
            <a:pPr lvl="1"/>
            <a:r>
              <a:rPr lang="en-US" sz="1400" dirty="0"/>
              <a:t>….fill in (something you’d like your TAs to share)</a:t>
            </a:r>
          </a:p>
          <a:p>
            <a:pPr lvl="1"/>
            <a:endParaRPr lang="en-US" sz="1400" dirty="0"/>
          </a:p>
          <a:p>
            <a:r>
              <a:rPr lang="en-US" sz="1600" b="1" dirty="0"/>
              <a:t>Discussion:</a:t>
            </a:r>
            <a:r>
              <a:rPr lang="en-US" sz="1600" dirty="0"/>
              <a:t> Go around the table and have each person share their high and low. The teacher can note common themes</a:t>
            </a:r>
          </a:p>
          <a:p>
            <a:endParaRPr lang="en-US" sz="1600" dirty="0"/>
          </a:p>
          <a:p>
            <a:r>
              <a:rPr lang="en-US" sz="1600" b="1" dirty="0"/>
              <a:t>Why it works:</a:t>
            </a:r>
            <a:r>
              <a:rPr lang="en-US" sz="1600" dirty="0"/>
              <a:t> Encourages storytelling, reveals shared challenges, and sets a collaborative tone</a:t>
            </a:r>
          </a:p>
        </p:txBody>
      </p:sp>
      <p:pic>
        <p:nvPicPr>
          <p:cNvPr id="5" name="Afbeelding 4">
            <a:extLst>
              <a:ext uri="{FF2B5EF4-FFF2-40B4-BE49-F238E27FC236}">
                <a16:creationId xmlns:a16="http://schemas.microsoft.com/office/drawing/2014/main" id="{32380AE6-6352-CC99-F2E8-0BAD4AE79678}"/>
              </a:ext>
            </a:extLst>
          </p:cNvPr>
          <p:cNvPicPr>
            <a:picLocks noChangeAspect="1"/>
          </p:cNvPicPr>
          <p:nvPr/>
        </p:nvPicPr>
        <p:blipFill>
          <a:blip r:embed="rId2"/>
          <a:stretch>
            <a:fillRect/>
          </a:stretch>
        </p:blipFill>
        <p:spPr>
          <a:xfrm>
            <a:off x="8587461" y="126703"/>
            <a:ext cx="2991007" cy="1785257"/>
          </a:xfrm>
          <a:prstGeom prst="rect">
            <a:avLst/>
          </a:prstGeom>
        </p:spPr>
      </p:pic>
    </p:spTree>
    <p:extLst>
      <p:ext uri="{BB962C8B-B14F-4D97-AF65-F5344CB8AC3E}">
        <p14:creationId xmlns:p14="http://schemas.microsoft.com/office/powerpoint/2010/main" val="4025018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3EAC0-0DD3-976A-58E5-F789CCC9E5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B4D56F-D723-9DB9-CAC0-7F2A501B3BB3}"/>
              </a:ext>
            </a:extLst>
          </p:cNvPr>
          <p:cNvSpPr>
            <a:spLocks noGrp="1"/>
          </p:cNvSpPr>
          <p:nvPr>
            <p:ph type="title"/>
          </p:nvPr>
        </p:nvSpPr>
        <p:spPr/>
        <p:txBody>
          <a:bodyPr>
            <a:normAutofit/>
          </a:bodyPr>
          <a:lstStyle/>
          <a:p>
            <a:r>
              <a:rPr lang="nl-NL" b="1" dirty="0"/>
              <a:t>Pass </a:t>
            </a:r>
            <a:r>
              <a:rPr lang="nl-NL" b="1" dirty="0" err="1"/>
              <a:t>the</a:t>
            </a:r>
            <a:r>
              <a:rPr lang="nl-NL" b="1" dirty="0"/>
              <a:t> question</a:t>
            </a:r>
            <a:endParaRPr lang="nl-NL" dirty="0"/>
          </a:p>
        </p:txBody>
      </p:sp>
      <p:sp>
        <p:nvSpPr>
          <p:cNvPr id="3" name="Tijdelijke aanduiding voor inhoud 2">
            <a:extLst>
              <a:ext uri="{FF2B5EF4-FFF2-40B4-BE49-F238E27FC236}">
                <a16:creationId xmlns:a16="http://schemas.microsoft.com/office/drawing/2014/main" id="{A5326111-860B-4678-C038-9290293C974E}"/>
              </a:ext>
            </a:extLst>
          </p:cNvPr>
          <p:cNvSpPr>
            <a:spLocks noGrp="1"/>
          </p:cNvSpPr>
          <p:nvPr>
            <p:ph idx="1"/>
          </p:nvPr>
        </p:nvSpPr>
        <p:spPr>
          <a:xfrm>
            <a:off x="1115568" y="2284734"/>
            <a:ext cx="10168128" cy="4190563"/>
          </a:xfrm>
        </p:spPr>
        <p:txBody>
          <a:bodyPr>
            <a:normAutofit fontScale="55000" lnSpcReduction="20000"/>
          </a:bodyPr>
          <a:lstStyle/>
          <a:p>
            <a:r>
              <a:rPr lang="en-US" b="1" dirty="0"/>
              <a:t>Purpose:</a:t>
            </a:r>
            <a:r>
              <a:rPr lang="en-US" dirty="0"/>
              <a:t> Light, interactive way to learn about each other’s teaching styles and experiences</a:t>
            </a:r>
          </a:p>
          <a:p>
            <a:endParaRPr lang="en-US" b="1" dirty="0"/>
          </a:p>
          <a:p>
            <a:r>
              <a:rPr lang="en-US" b="1" dirty="0"/>
              <a:t>Setup: </a:t>
            </a:r>
            <a:r>
              <a:rPr lang="en-US" dirty="0"/>
              <a:t>Write 3-5 open-ended, teaching-related questions on slips of paper</a:t>
            </a:r>
          </a:p>
          <a:p>
            <a:pPr marL="914406" lvl="2" indent="0">
              <a:buNone/>
            </a:pPr>
            <a:r>
              <a:rPr lang="en-US" i="1" dirty="0"/>
              <a:t>“What’s one thing you always do to prepare for a tutorial?”, “What’s a teaching method you’ve seen work really well?”,</a:t>
            </a:r>
            <a:endParaRPr lang="en-US" dirty="0"/>
          </a:p>
          <a:p>
            <a:pPr marL="457202" lvl="1" indent="0">
              <a:buNone/>
            </a:pPr>
            <a:r>
              <a:rPr lang="en-US" sz="2000" i="1" dirty="0"/>
              <a:t>	“What’s something you wish you’d known before you started teaching?”, “How do you handle it when students don’t participate?”</a:t>
            </a:r>
            <a:endParaRPr lang="en-US" dirty="0"/>
          </a:p>
          <a:p>
            <a:pPr lvl="1"/>
            <a:r>
              <a:rPr lang="en-US" dirty="0"/>
              <a:t> Fold the slips and place them in a bowl or box in the center of the table.</a:t>
            </a:r>
          </a:p>
          <a:p>
            <a:pPr lvl="1"/>
            <a:endParaRPr lang="en-US" dirty="0"/>
          </a:p>
          <a:p>
            <a:r>
              <a:rPr lang="en-US" b="1" dirty="0"/>
              <a:t>Activity:</a:t>
            </a:r>
            <a:endParaRPr lang="en-US" dirty="0"/>
          </a:p>
          <a:p>
            <a:pPr lvl="1"/>
            <a:r>
              <a:rPr lang="en-US" dirty="0"/>
              <a:t>One TA picks a slip, reads the question aloud, and answers it. After answering, they pass the slip to the next person, who adds their own answer or builds on what was said. Continue until everyone has contributed to 2-3 questions</a:t>
            </a:r>
          </a:p>
          <a:p>
            <a:pPr lvl="1"/>
            <a:endParaRPr lang="en-US" dirty="0"/>
          </a:p>
          <a:p>
            <a:r>
              <a:rPr lang="en-US" b="1" dirty="0"/>
              <a:t>Wrap-up: </a:t>
            </a:r>
            <a:r>
              <a:rPr lang="en-US" dirty="0"/>
              <a:t>Briefly highlight common themes or interesting insights. Thank everyone for sharing </a:t>
            </a:r>
          </a:p>
          <a:p>
            <a:pPr lvl="1"/>
            <a:endParaRPr lang="en-US" dirty="0"/>
          </a:p>
          <a:p>
            <a:r>
              <a:rPr lang="en-US" b="1" dirty="0"/>
              <a:t>Why it works: </a:t>
            </a:r>
            <a:r>
              <a:rPr lang="en-US" dirty="0"/>
              <a:t>Encourages everyone to speak, but in a low-pressure way; surfaces diverse perspectives and teaching tips. Feels natural and conversational, perfect for a seated table setting</a:t>
            </a:r>
          </a:p>
        </p:txBody>
      </p:sp>
      <p:pic>
        <p:nvPicPr>
          <p:cNvPr id="5" name="Afbeelding 4">
            <a:extLst>
              <a:ext uri="{FF2B5EF4-FFF2-40B4-BE49-F238E27FC236}">
                <a16:creationId xmlns:a16="http://schemas.microsoft.com/office/drawing/2014/main" id="{562AC938-8DAD-D2F4-E781-163B2A73D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1349" y="164794"/>
            <a:ext cx="2573079" cy="1629617"/>
          </a:xfrm>
          <a:prstGeom prst="rect">
            <a:avLst/>
          </a:prstGeom>
        </p:spPr>
      </p:pic>
    </p:spTree>
    <p:extLst>
      <p:ext uri="{BB962C8B-B14F-4D97-AF65-F5344CB8AC3E}">
        <p14:creationId xmlns:p14="http://schemas.microsoft.com/office/powerpoint/2010/main" val="2889329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E062-DD2D-5A2B-BCAA-A376F8C8CF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AF032C-DB0B-2950-0E27-7CA4FFA0CA76}"/>
              </a:ext>
            </a:extLst>
          </p:cNvPr>
          <p:cNvSpPr>
            <a:spLocks noGrp="1"/>
          </p:cNvSpPr>
          <p:nvPr>
            <p:ph type="title"/>
          </p:nvPr>
        </p:nvSpPr>
        <p:spPr/>
        <p:txBody>
          <a:bodyPr>
            <a:normAutofit/>
          </a:bodyPr>
          <a:lstStyle/>
          <a:p>
            <a:r>
              <a:rPr lang="en-US" b="1" dirty="0"/>
              <a:t>Teaching experience timeline</a:t>
            </a:r>
            <a:endParaRPr lang="nl-NL" dirty="0"/>
          </a:p>
        </p:txBody>
      </p:sp>
      <p:sp>
        <p:nvSpPr>
          <p:cNvPr id="3" name="Tijdelijke aanduiding voor inhoud 2">
            <a:extLst>
              <a:ext uri="{FF2B5EF4-FFF2-40B4-BE49-F238E27FC236}">
                <a16:creationId xmlns:a16="http://schemas.microsoft.com/office/drawing/2014/main" id="{00F0C10E-5413-829F-7235-5B286516A35E}"/>
              </a:ext>
            </a:extLst>
          </p:cNvPr>
          <p:cNvSpPr>
            <a:spLocks noGrp="1"/>
          </p:cNvSpPr>
          <p:nvPr>
            <p:ph idx="1"/>
          </p:nvPr>
        </p:nvSpPr>
        <p:spPr>
          <a:xfrm>
            <a:off x="1115568" y="2223300"/>
            <a:ext cx="10168128" cy="3922773"/>
          </a:xfrm>
        </p:spPr>
        <p:txBody>
          <a:bodyPr>
            <a:normAutofit fontScale="85000" lnSpcReduction="20000"/>
          </a:bodyPr>
          <a:lstStyle/>
          <a:p>
            <a:r>
              <a:rPr lang="en-US" sz="2000" b="1" dirty="0"/>
              <a:t>Purpose:</a:t>
            </a:r>
            <a:r>
              <a:rPr lang="en-US" sz="2000" dirty="0"/>
              <a:t> Share teaching backgrounds and create a sense of shared journey</a:t>
            </a:r>
          </a:p>
          <a:p>
            <a:endParaRPr lang="en-US" sz="2000" dirty="0"/>
          </a:p>
          <a:p>
            <a:r>
              <a:rPr lang="en-US" sz="2000" b="1" dirty="0"/>
              <a:t>Setup:</a:t>
            </a:r>
            <a:r>
              <a:rPr lang="en-US" sz="2000" dirty="0"/>
              <a:t> Draw a simple timeline on a whiteboard or flipchart, with “First teaching experience” at one end and “Now” at the other</a:t>
            </a:r>
          </a:p>
          <a:p>
            <a:endParaRPr lang="en-US" sz="2000" dirty="0"/>
          </a:p>
          <a:p>
            <a:r>
              <a:rPr lang="en-US" sz="2000" b="1" dirty="0"/>
              <a:t>Activity:</a:t>
            </a:r>
            <a:r>
              <a:rPr lang="en-US" sz="2000" dirty="0"/>
              <a:t> Ask each TA to place a sticky note on the timeline with their name and a brief note about a memorable teaching moment (e.g., “First tutorial,” “Taught high school,” “Learned to use breakout rooms”)</a:t>
            </a:r>
          </a:p>
          <a:p>
            <a:endParaRPr lang="en-US" sz="2000" dirty="0"/>
          </a:p>
          <a:p>
            <a:r>
              <a:rPr lang="en-US" sz="2000" b="1" dirty="0"/>
              <a:t>Wrap-up:</a:t>
            </a:r>
            <a:r>
              <a:rPr lang="en-US" sz="2000" dirty="0"/>
              <a:t> Briefly highlight commonalities or interesting experiences</a:t>
            </a:r>
          </a:p>
          <a:p>
            <a:endParaRPr lang="en-US" sz="2000" dirty="0"/>
          </a:p>
          <a:p>
            <a:r>
              <a:rPr lang="en-US" sz="2000" b="1" dirty="0"/>
              <a:t>Why it works:</a:t>
            </a:r>
            <a:r>
              <a:rPr lang="en-US" sz="2000" dirty="0"/>
              <a:t> Visual, easy, and reveals diversity without pressure</a:t>
            </a:r>
          </a:p>
          <a:p>
            <a:pPr marL="0" indent="0">
              <a:buNone/>
            </a:pPr>
            <a:endParaRPr lang="nl-NL" sz="2000" dirty="0"/>
          </a:p>
        </p:txBody>
      </p:sp>
      <p:pic>
        <p:nvPicPr>
          <p:cNvPr id="5" name="Afbeelding 4">
            <a:extLst>
              <a:ext uri="{FF2B5EF4-FFF2-40B4-BE49-F238E27FC236}">
                <a16:creationId xmlns:a16="http://schemas.microsoft.com/office/drawing/2014/main" id="{AEC5A330-7D0E-C89C-81F6-AD8C201DCC1D}"/>
              </a:ext>
            </a:extLst>
          </p:cNvPr>
          <p:cNvPicPr>
            <a:picLocks noChangeAspect="1"/>
          </p:cNvPicPr>
          <p:nvPr/>
        </p:nvPicPr>
        <p:blipFill>
          <a:blip r:embed="rId2"/>
          <a:stretch>
            <a:fillRect/>
          </a:stretch>
        </p:blipFill>
        <p:spPr>
          <a:xfrm>
            <a:off x="8723829" y="188432"/>
            <a:ext cx="2831787" cy="1539784"/>
          </a:xfrm>
          <a:prstGeom prst="rect">
            <a:avLst/>
          </a:prstGeom>
        </p:spPr>
      </p:pic>
    </p:spTree>
    <p:extLst>
      <p:ext uri="{BB962C8B-B14F-4D97-AF65-F5344CB8AC3E}">
        <p14:creationId xmlns:p14="http://schemas.microsoft.com/office/powerpoint/2010/main" val="1610770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4D61-0590-227C-D393-FF078F036C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F5DDB3-869A-59BE-9EF7-A951741229E2}"/>
              </a:ext>
            </a:extLst>
          </p:cNvPr>
          <p:cNvSpPr>
            <a:spLocks noGrp="1"/>
          </p:cNvSpPr>
          <p:nvPr>
            <p:ph type="title"/>
          </p:nvPr>
        </p:nvSpPr>
        <p:spPr/>
        <p:txBody>
          <a:bodyPr>
            <a:normAutofit/>
          </a:bodyPr>
          <a:lstStyle/>
          <a:p>
            <a:r>
              <a:rPr lang="en-US" b="1" dirty="0"/>
              <a:t>Two truths and a teaching lie</a:t>
            </a:r>
            <a:endParaRPr lang="nl-NL" dirty="0"/>
          </a:p>
        </p:txBody>
      </p:sp>
      <p:sp>
        <p:nvSpPr>
          <p:cNvPr id="3" name="Tijdelijke aanduiding voor inhoud 2">
            <a:extLst>
              <a:ext uri="{FF2B5EF4-FFF2-40B4-BE49-F238E27FC236}">
                <a16:creationId xmlns:a16="http://schemas.microsoft.com/office/drawing/2014/main" id="{A0DDFF7F-8E6B-A940-E7D5-92E8867569BF}"/>
              </a:ext>
            </a:extLst>
          </p:cNvPr>
          <p:cNvSpPr>
            <a:spLocks noGrp="1"/>
          </p:cNvSpPr>
          <p:nvPr>
            <p:ph idx="1"/>
          </p:nvPr>
        </p:nvSpPr>
        <p:spPr>
          <a:xfrm>
            <a:off x="1115568" y="2223300"/>
            <a:ext cx="10168128" cy="3922773"/>
          </a:xfrm>
        </p:spPr>
        <p:txBody>
          <a:bodyPr>
            <a:normAutofit fontScale="85000" lnSpcReduction="20000"/>
          </a:bodyPr>
          <a:lstStyle/>
          <a:p>
            <a:r>
              <a:rPr lang="en-US" sz="2000" b="1" dirty="0"/>
              <a:t>Purpose:</a:t>
            </a:r>
            <a:r>
              <a:rPr lang="en-US" sz="2000" dirty="0"/>
              <a:t> Lighthearted way to share teaching experiences and values</a:t>
            </a:r>
          </a:p>
          <a:p>
            <a:endParaRPr lang="en-US" sz="2000" dirty="0"/>
          </a:p>
          <a:p>
            <a:r>
              <a:rPr lang="en-US" sz="2000" b="1" dirty="0"/>
              <a:t>Setup:</a:t>
            </a:r>
            <a:r>
              <a:rPr lang="en-US" sz="2000" dirty="0"/>
              <a:t> Each TA writes down two true statements and one false statement about their teaching experience or philosophy (e.g., “I once taught a class in costume,” “I think group work is overrated,” “I’ve never used a slide deck”)</a:t>
            </a:r>
          </a:p>
          <a:p>
            <a:endParaRPr lang="en-US" sz="2000" dirty="0"/>
          </a:p>
          <a:p>
            <a:r>
              <a:rPr lang="en-US" sz="2000" b="1" dirty="0"/>
              <a:t>Activity:</a:t>
            </a:r>
            <a:r>
              <a:rPr lang="en-US" sz="2000" dirty="0"/>
              <a:t> TAs share their statements. Others guess the lie. Depending on how many persons, you can make small subgroups</a:t>
            </a:r>
          </a:p>
          <a:p>
            <a:endParaRPr lang="en-US" sz="2000" dirty="0"/>
          </a:p>
          <a:p>
            <a:r>
              <a:rPr lang="en-US" sz="2000" b="1" dirty="0"/>
              <a:t>Wrap-up:</a:t>
            </a:r>
            <a:r>
              <a:rPr lang="en-US" sz="2000" dirty="0"/>
              <a:t> Ask </a:t>
            </a:r>
            <a:r>
              <a:rPr lang="en-US" sz="2000" i="1" dirty="0"/>
              <a:t>“What surprised you about each other’s teaching styles?”</a:t>
            </a:r>
          </a:p>
          <a:p>
            <a:endParaRPr lang="en-US" sz="2000" dirty="0"/>
          </a:p>
          <a:p>
            <a:r>
              <a:rPr lang="en-US" sz="2000" b="1" dirty="0"/>
              <a:t>Why it works:</a:t>
            </a:r>
            <a:r>
              <a:rPr lang="en-US" sz="2000" dirty="0"/>
              <a:t> Reveals personal teaching values and builds rapport</a:t>
            </a:r>
          </a:p>
          <a:p>
            <a:pPr marL="0" indent="0">
              <a:buNone/>
            </a:pPr>
            <a:endParaRPr lang="nl-NL" sz="2000" dirty="0"/>
          </a:p>
        </p:txBody>
      </p:sp>
      <p:pic>
        <p:nvPicPr>
          <p:cNvPr id="6" name="Afbeelding 5">
            <a:extLst>
              <a:ext uri="{FF2B5EF4-FFF2-40B4-BE49-F238E27FC236}">
                <a16:creationId xmlns:a16="http://schemas.microsoft.com/office/drawing/2014/main" id="{D9E1DD6A-CF5E-CA67-F103-803C88CC5899}"/>
              </a:ext>
            </a:extLst>
          </p:cNvPr>
          <p:cNvPicPr>
            <a:picLocks noChangeAspect="1"/>
          </p:cNvPicPr>
          <p:nvPr/>
        </p:nvPicPr>
        <p:blipFill>
          <a:blip r:embed="rId2"/>
          <a:stretch>
            <a:fillRect/>
          </a:stretch>
        </p:blipFill>
        <p:spPr>
          <a:xfrm>
            <a:off x="9603580" y="82690"/>
            <a:ext cx="1927353" cy="1809905"/>
          </a:xfrm>
          <a:prstGeom prst="rect">
            <a:avLst/>
          </a:prstGeom>
        </p:spPr>
      </p:pic>
    </p:spTree>
    <p:extLst>
      <p:ext uri="{BB962C8B-B14F-4D97-AF65-F5344CB8AC3E}">
        <p14:creationId xmlns:p14="http://schemas.microsoft.com/office/powerpoint/2010/main" val="2306389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9E555-C38E-1E01-C922-C2961144A9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322789-F265-6331-73D7-CDA07F72284D}"/>
              </a:ext>
            </a:extLst>
          </p:cNvPr>
          <p:cNvSpPr>
            <a:spLocks noGrp="1"/>
          </p:cNvSpPr>
          <p:nvPr>
            <p:ph type="title"/>
          </p:nvPr>
        </p:nvSpPr>
        <p:spPr/>
        <p:txBody>
          <a:bodyPr>
            <a:normAutofit/>
          </a:bodyPr>
          <a:lstStyle/>
          <a:p>
            <a:r>
              <a:rPr lang="en-US" b="1" dirty="0"/>
              <a:t>Teaching strengths bingo</a:t>
            </a:r>
            <a:endParaRPr lang="nl-NL" dirty="0"/>
          </a:p>
        </p:txBody>
      </p:sp>
      <p:sp>
        <p:nvSpPr>
          <p:cNvPr id="3" name="Tijdelijke aanduiding voor inhoud 2">
            <a:extLst>
              <a:ext uri="{FF2B5EF4-FFF2-40B4-BE49-F238E27FC236}">
                <a16:creationId xmlns:a16="http://schemas.microsoft.com/office/drawing/2014/main" id="{2D73E660-0F10-C0A4-EEAE-68C9303C7079}"/>
              </a:ext>
            </a:extLst>
          </p:cNvPr>
          <p:cNvSpPr>
            <a:spLocks noGrp="1"/>
          </p:cNvSpPr>
          <p:nvPr>
            <p:ph idx="1"/>
          </p:nvPr>
        </p:nvSpPr>
        <p:spPr>
          <a:xfrm>
            <a:off x="1115568" y="2223300"/>
            <a:ext cx="10168128" cy="3922773"/>
          </a:xfrm>
        </p:spPr>
        <p:txBody>
          <a:bodyPr>
            <a:normAutofit fontScale="92500" lnSpcReduction="20000"/>
          </a:bodyPr>
          <a:lstStyle/>
          <a:p>
            <a:r>
              <a:rPr lang="en-US" sz="2000" b="1" dirty="0"/>
              <a:t>Purpose:</a:t>
            </a:r>
            <a:r>
              <a:rPr lang="en-US" sz="2000" dirty="0"/>
              <a:t> Identify and celebrate individual strengths</a:t>
            </a:r>
          </a:p>
          <a:p>
            <a:endParaRPr lang="en-US" sz="2000" dirty="0"/>
          </a:p>
          <a:p>
            <a:r>
              <a:rPr lang="en-US" sz="2000" b="1" dirty="0"/>
              <a:t>Setup:</a:t>
            </a:r>
            <a:r>
              <a:rPr lang="en-US" sz="2000" dirty="0"/>
              <a:t> Create a simple bingo card with teaching-related strengths (e.g., “good at explaining complex ideas”, “patient with questions”, “creative with examples”, “</a:t>
            </a:r>
            <a:r>
              <a:rPr lang="en-GB" sz="2000" noProof="0" dirty="0"/>
              <a:t>organised</a:t>
            </a:r>
            <a:r>
              <a:rPr lang="en-US" sz="2000" dirty="0"/>
              <a:t>”)</a:t>
            </a:r>
          </a:p>
          <a:p>
            <a:endParaRPr lang="en-US" sz="2000" dirty="0"/>
          </a:p>
          <a:p>
            <a:r>
              <a:rPr lang="en-US" sz="2000" b="1" dirty="0"/>
              <a:t>Activity:</a:t>
            </a:r>
            <a:r>
              <a:rPr lang="en-US" sz="2000" dirty="0"/>
              <a:t> TAs mingle and find someone who matches each strength, initialing the box</a:t>
            </a:r>
          </a:p>
          <a:p>
            <a:endParaRPr lang="en-US" sz="2000" dirty="0"/>
          </a:p>
          <a:p>
            <a:r>
              <a:rPr lang="en-US" sz="2000" b="1" dirty="0"/>
              <a:t>Wrap-up:</a:t>
            </a:r>
            <a:r>
              <a:rPr lang="en-US" sz="2000" dirty="0"/>
              <a:t> Ask a few to share what they learned about their colleagues</a:t>
            </a:r>
          </a:p>
          <a:p>
            <a:endParaRPr lang="en-US" sz="2000" dirty="0"/>
          </a:p>
          <a:p>
            <a:r>
              <a:rPr lang="en-US" sz="2000" b="1" dirty="0"/>
              <a:t>Why it works:</a:t>
            </a:r>
            <a:r>
              <a:rPr lang="en-US" sz="2000" dirty="0"/>
              <a:t> Encourages interaction, highlights strengths, and is easy to facilitate</a:t>
            </a:r>
          </a:p>
          <a:p>
            <a:pPr marL="0" indent="0">
              <a:buNone/>
            </a:pPr>
            <a:endParaRPr lang="nl-NL" sz="2000" dirty="0"/>
          </a:p>
        </p:txBody>
      </p:sp>
      <p:pic>
        <p:nvPicPr>
          <p:cNvPr id="6" name="Afbeelding 5">
            <a:extLst>
              <a:ext uri="{FF2B5EF4-FFF2-40B4-BE49-F238E27FC236}">
                <a16:creationId xmlns:a16="http://schemas.microsoft.com/office/drawing/2014/main" id="{0B688E9B-8F28-DE66-B5D0-970D0B795706}"/>
              </a:ext>
            </a:extLst>
          </p:cNvPr>
          <p:cNvPicPr>
            <a:picLocks noChangeAspect="1"/>
          </p:cNvPicPr>
          <p:nvPr/>
        </p:nvPicPr>
        <p:blipFill>
          <a:blip r:embed="rId2"/>
          <a:srcRect l="32957" t="22306"/>
          <a:stretch>
            <a:fillRect/>
          </a:stretch>
        </p:blipFill>
        <p:spPr>
          <a:xfrm>
            <a:off x="8793126" y="210229"/>
            <a:ext cx="2753832" cy="1595672"/>
          </a:xfrm>
          <a:prstGeom prst="rect">
            <a:avLst/>
          </a:prstGeom>
        </p:spPr>
      </p:pic>
    </p:spTree>
    <p:extLst>
      <p:ext uri="{BB962C8B-B14F-4D97-AF65-F5344CB8AC3E}">
        <p14:creationId xmlns:p14="http://schemas.microsoft.com/office/powerpoint/2010/main" val="799693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6397F-9551-292C-92E0-86A007DCFA27}"/>
              </a:ext>
            </a:extLst>
          </p:cNvPr>
          <p:cNvSpPr>
            <a:spLocks noGrp="1"/>
          </p:cNvSpPr>
          <p:nvPr>
            <p:ph type="title"/>
          </p:nvPr>
        </p:nvSpPr>
        <p:spPr/>
        <p:txBody>
          <a:bodyPr>
            <a:normAutofit/>
          </a:bodyPr>
          <a:lstStyle/>
          <a:p>
            <a:r>
              <a:rPr lang="nl-NL" b="1" dirty="0"/>
              <a:t>Teaching </a:t>
            </a:r>
            <a:r>
              <a:rPr lang="nl-NL" b="1" dirty="0" err="1"/>
              <a:t>vision</a:t>
            </a:r>
            <a:r>
              <a:rPr lang="nl-NL" b="1" dirty="0"/>
              <a:t> speed dating</a:t>
            </a:r>
            <a:endParaRPr lang="nl-NL" dirty="0"/>
          </a:p>
        </p:txBody>
      </p:sp>
      <p:sp>
        <p:nvSpPr>
          <p:cNvPr id="3" name="Tijdelijke aanduiding voor inhoud 2">
            <a:extLst>
              <a:ext uri="{FF2B5EF4-FFF2-40B4-BE49-F238E27FC236}">
                <a16:creationId xmlns:a16="http://schemas.microsoft.com/office/drawing/2014/main" id="{9CFFC554-E862-1D4E-5260-50DFD15D8791}"/>
              </a:ext>
            </a:extLst>
          </p:cNvPr>
          <p:cNvSpPr>
            <a:spLocks noGrp="1"/>
          </p:cNvSpPr>
          <p:nvPr>
            <p:ph idx="1"/>
          </p:nvPr>
        </p:nvSpPr>
        <p:spPr>
          <a:xfrm>
            <a:off x="1115568" y="2223300"/>
            <a:ext cx="10168128" cy="4326356"/>
          </a:xfrm>
        </p:spPr>
        <p:txBody>
          <a:bodyPr>
            <a:normAutofit lnSpcReduction="10000"/>
          </a:bodyPr>
          <a:lstStyle/>
          <a:p>
            <a:r>
              <a:rPr lang="en-US" sz="1600" b="1" dirty="0"/>
              <a:t>Purpose:</a:t>
            </a:r>
            <a:r>
              <a:rPr lang="en-US" sz="1600" dirty="0"/>
              <a:t> Quickly share teaching experiences and visions, find common ground</a:t>
            </a:r>
          </a:p>
          <a:p>
            <a:pPr marL="0" indent="0">
              <a:buNone/>
            </a:pPr>
            <a:endParaRPr lang="en-US" sz="1600" dirty="0"/>
          </a:p>
          <a:p>
            <a:r>
              <a:rPr lang="en-US" sz="1600" b="1" dirty="0"/>
              <a:t>Setup:</a:t>
            </a:r>
            <a:r>
              <a:rPr lang="en-US" sz="1600" dirty="0"/>
              <a:t> Each TA pairs with another. </a:t>
            </a:r>
            <a:r>
              <a:rPr lang="en-US" sz="1600" i="1" dirty="0"/>
              <a:t>Optional: Arrange chairs in two facing rows</a:t>
            </a:r>
          </a:p>
          <a:p>
            <a:endParaRPr lang="en-US" sz="1600" i="1" dirty="0"/>
          </a:p>
          <a:p>
            <a:r>
              <a:rPr lang="en-US" sz="1600" b="1" dirty="0"/>
              <a:t>Activity:</a:t>
            </a:r>
            <a:r>
              <a:rPr lang="en-US" sz="1600" dirty="0"/>
              <a:t> Give each pair 2 minutes to answer: </a:t>
            </a:r>
            <a:br>
              <a:rPr lang="en-US" sz="1600" dirty="0"/>
            </a:br>
            <a:r>
              <a:rPr lang="en-US" sz="1600" dirty="0"/>
              <a:t>	</a:t>
            </a:r>
            <a:r>
              <a:rPr lang="en-US" sz="1200" i="1" dirty="0"/>
              <a:t>"What’s one teaching moment you’re proud of?"</a:t>
            </a:r>
            <a:endParaRPr lang="en-US" sz="1200" dirty="0"/>
          </a:p>
          <a:p>
            <a:pPr marL="457202" lvl="1" indent="0">
              <a:buNone/>
            </a:pPr>
            <a:r>
              <a:rPr lang="en-US" sz="1200" i="1" dirty="0"/>
              <a:t>	"What’s one thing you hope to achieve as a TA this year?"</a:t>
            </a:r>
            <a:endParaRPr lang="en-US" sz="1200" dirty="0"/>
          </a:p>
          <a:p>
            <a:pPr lvl="1"/>
            <a:r>
              <a:rPr lang="en-US" sz="1400" dirty="0"/>
              <a:t>Rotate: After 2 minutes, one row shifts. Repeat 2-3 times</a:t>
            </a:r>
          </a:p>
          <a:p>
            <a:endParaRPr lang="en-US" sz="1600" dirty="0"/>
          </a:p>
          <a:p>
            <a:r>
              <a:rPr lang="en-US" sz="1600" b="1" dirty="0"/>
              <a:t>Wrap-up:</a:t>
            </a:r>
            <a:r>
              <a:rPr lang="en-US" sz="1600" dirty="0"/>
              <a:t> Ask for volunteers to share a memorable answer</a:t>
            </a:r>
          </a:p>
          <a:p>
            <a:pPr marL="0" indent="0">
              <a:buNone/>
            </a:pPr>
            <a:endParaRPr lang="en-US" sz="1600" dirty="0"/>
          </a:p>
          <a:p>
            <a:r>
              <a:rPr lang="en-US" sz="1600" b="1" dirty="0"/>
              <a:t>Why it works:</a:t>
            </a:r>
            <a:r>
              <a:rPr lang="en-US" sz="1600" dirty="0"/>
              <a:t> Breaks the ice, surfaces teaching values, and shows diversity of experience</a:t>
            </a:r>
          </a:p>
          <a:p>
            <a:pPr marL="0" indent="0">
              <a:buNone/>
            </a:pPr>
            <a:endParaRPr lang="nl-NL" sz="1600" dirty="0"/>
          </a:p>
        </p:txBody>
      </p:sp>
      <p:pic>
        <p:nvPicPr>
          <p:cNvPr id="5" name="Afbeelding 4">
            <a:extLst>
              <a:ext uri="{FF2B5EF4-FFF2-40B4-BE49-F238E27FC236}">
                <a16:creationId xmlns:a16="http://schemas.microsoft.com/office/drawing/2014/main" id="{F5D4FF89-B3AC-0513-A65E-54124B036710}"/>
              </a:ext>
            </a:extLst>
          </p:cNvPr>
          <p:cNvPicPr>
            <a:picLocks noChangeAspect="1"/>
          </p:cNvPicPr>
          <p:nvPr/>
        </p:nvPicPr>
        <p:blipFill>
          <a:blip r:embed="rId2"/>
          <a:stretch>
            <a:fillRect/>
          </a:stretch>
        </p:blipFill>
        <p:spPr>
          <a:xfrm>
            <a:off x="9567651" y="38251"/>
            <a:ext cx="1911775" cy="1937507"/>
          </a:xfrm>
          <a:prstGeom prst="rect">
            <a:avLst/>
          </a:prstGeom>
        </p:spPr>
      </p:pic>
    </p:spTree>
    <p:extLst>
      <p:ext uri="{BB962C8B-B14F-4D97-AF65-F5344CB8AC3E}">
        <p14:creationId xmlns:p14="http://schemas.microsoft.com/office/powerpoint/2010/main" val="75688946"/>
      </p:ext>
    </p:extLst>
  </p:cSld>
  <p:clrMapOvr>
    <a:masterClrMapping/>
  </p:clrMapOvr>
</p:sld>
</file>

<file path=ppt/theme/theme1.xml><?xml version="1.0" encoding="utf-8"?>
<a:theme xmlns:a="http://schemas.openxmlformats.org/drawingml/2006/main" name="ThemaTLC">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TLC" id="{D40E3260-BA88-47EE-915B-CB6E1A71892D}" vid="{D7E516E3-1456-4AEF-922F-6C2773FE77D6}"/>
    </a:ext>
  </a:extLst>
</a:theme>
</file>

<file path=ppt/theme/theme2.xml><?xml version="1.0" encoding="utf-8"?>
<a:theme xmlns:a="http://schemas.openxmlformats.org/drawingml/2006/main" name="Paars tint 2">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84726E1A-74B6-41FA-9DCB-3DD8074A825B}"/>
    </a:ext>
  </a:extLst>
</a:theme>
</file>

<file path=ppt/theme/theme3.xml><?xml version="1.0" encoding="utf-8"?>
<a:theme xmlns:a="http://schemas.openxmlformats.org/drawingml/2006/main" name="Paars tint 3">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74220094-685F-4E36-9216-8B69587F72B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9408f42-c364-44f6-92eb-48b498dc8b58" xsi:nil="true"/>
    <lcf76f155ced4ddcb4097134ff3c332f xmlns="1ccf920d-4c17-4791-82e8-181c53bec22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B4B028EF733443822E1F6D735459B0" ma:contentTypeVersion="17" ma:contentTypeDescription="Een nieuw document maken." ma:contentTypeScope="" ma:versionID="d72cf388251134bd97d4dad7fa848dd3">
  <xsd:schema xmlns:xsd="http://www.w3.org/2001/XMLSchema" xmlns:xs="http://www.w3.org/2001/XMLSchema" xmlns:p="http://schemas.microsoft.com/office/2006/metadata/properties" xmlns:ns2="1ccf920d-4c17-4791-82e8-181c53bec220" xmlns:ns3="29408f42-c364-44f6-92eb-48b498dc8b58" targetNamespace="http://schemas.microsoft.com/office/2006/metadata/properties" ma:root="true" ma:fieldsID="b299d675bd37e4707b32640d80ac4765" ns2:_="" ns3:_="">
    <xsd:import namespace="1ccf920d-4c17-4791-82e8-181c53bec220"/>
    <xsd:import namespace="29408f42-c364-44f6-92eb-48b498dc8b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cf920d-4c17-4791-82e8-181c53bec2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9b6ca76-abda-4f5c-bf70-6374a71c10d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408f42-c364-44f6-92eb-48b498dc8b58"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8" nillable="true" ma:displayName="Taxonomy Catch All Column" ma:hidden="true" ma:list="{6ff2a7cb-79ed-4271-b46f-4e9060c3312a}" ma:internalName="TaxCatchAll" ma:showField="CatchAllData" ma:web="29408f42-c364-44f6-92eb-48b498dc8b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900D8E-4940-4745-AA51-8C2DBFE64CC4}">
  <ds:schemaRefs>
    <ds:schemaRef ds:uri="http://schemas.microsoft.com/sharepoint/v3/contenttype/forms"/>
  </ds:schemaRefs>
</ds:datastoreItem>
</file>

<file path=customXml/itemProps2.xml><?xml version="1.0" encoding="utf-8"?>
<ds:datastoreItem xmlns:ds="http://schemas.openxmlformats.org/officeDocument/2006/customXml" ds:itemID="{F7DD4C82-6326-45EE-B266-40F739A93B8A}">
  <ds:schemaRefs>
    <ds:schemaRef ds:uri="http://schemas.microsoft.com/office/2006/metadata/properties"/>
    <ds:schemaRef ds:uri="http://schemas.microsoft.com/office/infopath/2007/PartnerControls"/>
    <ds:schemaRef ds:uri="29408f42-c364-44f6-92eb-48b498dc8b58"/>
    <ds:schemaRef ds:uri="1ccf920d-4c17-4791-82e8-181c53bec220"/>
  </ds:schemaRefs>
</ds:datastoreItem>
</file>

<file path=customXml/itemProps3.xml><?xml version="1.0" encoding="utf-8"?>
<ds:datastoreItem xmlns:ds="http://schemas.openxmlformats.org/officeDocument/2006/customXml" ds:itemID="{46B79581-018B-4BE0-8E5C-4F68A8895F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cf920d-4c17-4791-82e8-181c53bec220"/>
    <ds:schemaRef ds:uri="29408f42-c364-44f6-92eb-48b498dc8b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ThemaTLC</Template>
  <TotalTime>1459</TotalTime>
  <Words>745</Words>
  <Application>Microsoft Office PowerPoint</Application>
  <PresentationFormat>Breedbeeld</PresentationFormat>
  <Paragraphs>72</Paragraphs>
  <Slides>7</Slides>
  <Notes>0</Notes>
  <HiddenSlides>0</HiddenSlides>
  <MMClips>0</MMClips>
  <ScaleCrop>false</ScaleCrop>
  <HeadingPairs>
    <vt:vector size="6" baseType="variant">
      <vt:variant>
        <vt:lpstr>Gebruikte lettertypen</vt:lpstr>
      </vt:variant>
      <vt:variant>
        <vt:i4>5</vt:i4>
      </vt:variant>
      <vt:variant>
        <vt:lpstr>Thema</vt:lpstr>
      </vt:variant>
      <vt:variant>
        <vt:i4>3</vt:i4>
      </vt:variant>
      <vt:variant>
        <vt:lpstr>Diatitels</vt:lpstr>
      </vt:variant>
      <vt:variant>
        <vt:i4>7</vt:i4>
      </vt:variant>
    </vt:vector>
  </HeadingPairs>
  <TitlesOfParts>
    <vt:vector size="15" baseType="lpstr">
      <vt:lpstr>Aharoni</vt:lpstr>
      <vt:lpstr>Aptos</vt:lpstr>
      <vt:lpstr>Arial</vt:lpstr>
      <vt:lpstr>Calibri</vt:lpstr>
      <vt:lpstr>Palatino Linotype</vt:lpstr>
      <vt:lpstr>ThemaTLC</vt:lpstr>
      <vt:lpstr>Paars tint 2</vt:lpstr>
      <vt:lpstr>Paars tint 3</vt:lpstr>
      <vt:lpstr>Check-in</vt:lpstr>
      <vt:lpstr>Teaching highs and lows</vt:lpstr>
      <vt:lpstr>Pass the question</vt:lpstr>
      <vt:lpstr>Teaching experience timeline</vt:lpstr>
      <vt:lpstr>Two truths and a teaching lie</vt:lpstr>
      <vt:lpstr>Teaching strengths bingo</vt:lpstr>
      <vt:lpstr>Teaching vision speed dating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Nina Scheres</dc:creator>
  <cp:lastModifiedBy>Emma Wiersma</cp:lastModifiedBy>
  <cp:revision>130</cp:revision>
  <dcterms:created xsi:type="dcterms:W3CDTF">2026-04-22T13:23:33Z</dcterms:created>
  <dcterms:modified xsi:type="dcterms:W3CDTF">2026-08-12T07:44:34Z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0x01010052B4B028EF733443822E1F6D735459B0</vt:lpwstr>
  </property>
  <property fmtid="{D5CDD505-2E9C-101B-9397-08002B2CF9AE}" pid="3" name="MediaServiceImageTags">
    <vt:lpwstr/>
  </property>
</Properties>
</file>