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0" r:id="rId5"/>
  </p:sldMasterIdLst>
  <p:notesMasterIdLst>
    <p:notesMasterId r:id="rId23"/>
  </p:notesMasterIdLst>
  <p:handoutMasterIdLst>
    <p:handoutMasterId r:id="rId24"/>
  </p:handoutMasterIdLst>
  <p:sldIdLst>
    <p:sldId id="264" r:id="rId6"/>
    <p:sldId id="256" r:id="rId7"/>
    <p:sldId id="257" r:id="rId8"/>
    <p:sldId id="260" r:id="rId9"/>
    <p:sldId id="259" r:id="rId10"/>
    <p:sldId id="258" r:id="rId11"/>
    <p:sldId id="262" r:id="rId12"/>
    <p:sldId id="261" r:id="rId13"/>
    <p:sldId id="263" r:id="rId14"/>
    <p:sldId id="265" r:id="rId15"/>
    <p:sldId id="266" r:id="rId16"/>
    <p:sldId id="267" r:id="rId17"/>
    <p:sldId id="268" r:id="rId18"/>
    <p:sldId id="269" r:id="rId19"/>
    <p:sldId id="272" r:id="rId20"/>
    <p:sldId id="270" r:id="rId21"/>
    <p:sldId id="273" r:id="rId22"/>
  </p:sldIdLst>
  <p:sldSz cx="9144000" cy="6858000" type="screen4x3"/>
  <p:notesSz cx="6797675" cy="9926638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ting" initials="LP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5B5625-FB32-4F6F-901B-4F966CF4DBAD}" v="99" dt="2025-02-04T16:03:12.1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ED1ED-EADF-4947-8920-4C9BAB4C2182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71B28D-B510-4CFB-B09F-0D7E5FEBC65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69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14268CE-1B9E-47B3-B10A-1ECA2A3EFBE5}" type="datetimeFigureOut">
              <a:rPr lang="en-US"/>
              <a:pPr>
                <a:defRPr/>
              </a:pPr>
              <a:t>6/24/2026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F822064-F989-462E-8C83-49DD014E50D1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7739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PODET=</a:t>
            </a:r>
            <a:r>
              <a:rPr lang="en-US" err="1"/>
              <a:t>Prinses</a:t>
            </a:r>
            <a:r>
              <a:rPr lang="en-US"/>
              <a:t>-op-de-</a:t>
            </a:r>
            <a:r>
              <a:rPr lang="en-US" err="1"/>
              <a:t>erwt</a:t>
            </a:r>
            <a:r>
              <a:rPr lang="en-US"/>
              <a:t>-test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2820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084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185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95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16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1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998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200" err="1"/>
              <a:t>Prinsessen</a:t>
            </a:r>
            <a:r>
              <a:rPr lang="en-GB" sz="1200"/>
              <a:t> </a:t>
            </a:r>
            <a:r>
              <a:rPr lang="en-GB" sz="1200" err="1"/>
              <a:t>slapen</a:t>
            </a:r>
            <a:r>
              <a:rPr lang="en-GB" sz="1200"/>
              <a:t> significant minder </a:t>
            </a:r>
            <a:r>
              <a:rPr lang="en-GB" sz="1200" err="1"/>
              <a:t>dan</a:t>
            </a:r>
            <a:r>
              <a:rPr lang="en-GB" sz="1200"/>
              <a:t> </a:t>
            </a:r>
            <a:r>
              <a:rPr lang="en-GB" sz="1200" err="1"/>
              <a:t>niet-prinsessen</a:t>
            </a:r>
            <a:r>
              <a:rPr lang="en-GB" sz="1200"/>
              <a:t>, </a:t>
            </a:r>
            <a:r>
              <a:rPr lang="en-GB" sz="1200" err="1"/>
              <a:t>onafhankelijk</a:t>
            </a:r>
            <a:r>
              <a:rPr lang="en-GB" sz="1200"/>
              <a:t> van </a:t>
            </a:r>
            <a:r>
              <a:rPr lang="en-GB" sz="1200" err="1"/>
              <a:t>matrashoeveelheid</a:t>
            </a:r>
            <a:endParaRPr lang="en-GB" sz="1200"/>
          </a:p>
          <a:p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4806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Conclusie</a:t>
            </a:r>
            <a:r>
              <a:rPr lang="en-US"/>
              <a:t>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87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Take Home message </a:t>
            </a: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822064-F989-462E-8C83-49DD014E50D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33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FE754E7-E082-41A0-87FA-25DAE4C60C17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489827E-D7EB-4A96-9455-D6BE905EB66F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227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C00000"/>
              </a:buClr>
              <a:buFont typeface="Arial" panose="020B0604020202020204" pitchFamily="34" charset="0"/>
              <a:buChar char="•"/>
              <a:defRPr/>
            </a:lvl1pPr>
            <a:lvl2pPr marL="742950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C00000"/>
              </a:buClr>
              <a:buFont typeface="Arial" panose="020B0604020202020204" pitchFamily="34" charset="0"/>
              <a:buChar char="•"/>
              <a:defRPr/>
            </a:lvl3pPr>
            <a:lvl4pPr marL="1600200" indent="-228600">
              <a:buClr>
                <a:srgbClr val="C00000"/>
              </a:buClr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rgbClr val="C00000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1B80732C-23FA-4B09-A4A5-21CE6D11B231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F04F1D-523D-4AF0-BA34-C9747F5715E7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965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C35580C-2D87-49FB-8F45-96B347F3E1C6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12C49CD-F16D-4989-9AD9-BAE1A0BB47DE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9764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1AE39CF-764C-4DA7-9D4D-9F44B52F75FE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C7881E7-BF96-4BF8-ADC6-8BCF42F225A2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03149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65E27C39-EFFD-4897-BAF5-71B35E4DFCEE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36FB5F25-0D76-47CF-A88C-C35291061708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6687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022DC50-DBCA-466B-ADDF-6859279F5A3F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4E0B377-6885-4939-913C-C5601C2F538B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962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FA85DF58-0919-4111-A38B-F86C2B4976B7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D562B93-5525-4801-8405-83F81B61379C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10597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8CB750AB-E7C5-4C37-8C98-6F3E7819EB6A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0EE73C8-497C-462C-B164-5AA0BACEED99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5025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l-NL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028C315F-E6CF-4604-AFCE-02468368733C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5D089C-596C-4676-BD15-914A2C317A55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52582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965F411B-E688-4459-873D-3D4509067544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133D9DD-BD58-495C-97CC-3E914D5687D2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1549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35E5E952-29AB-4E85-BD03-3B2D169BD1E3}" type="datetimeFigureOut">
              <a:rPr lang="nl-NL" smtClean="0"/>
              <a:pPr>
                <a:defRPr/>
              </a:pPr>
              <a:t>24-6-2026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0B1BDDA-5BCA-404B-8809-695047346300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4075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602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Arial" panose="020B0604020202020204" pitchFamily="34" charset="0"/>
        <a:buChar char="•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farhanadhalla.com/wp-content/uploads/2010/11/questionMark-backgroun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99" y="0"/>
            <a:ext cx="7569932" cy="6860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9159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257908" y="1778733"/>
            <a:ext cx="8710246" cy="1470025"/>
          </a:xfrm>
        </p:spPr>
        <p:txBody>
          <a:bodyPr/>
          <a:lstStyle/>
          <a:p>
            <a:pPr algn="ctr" eaLnBrk="1" hangingPunct="1"/>
            <a:r>
              <a:rPr lang="nl-NL" sz="4400"/>
              <a:t>De 2-Matras PODET (2-MP) als nieuwe prinsessen-detectiemethode</a:t>
            </a:r>
            <a:endParaRPr lang="nl-NL" sz="4400">
              <a:cs typeface="Calibri"/>
            </a:endParaRPr>
          </a:p>
        </p:txBody>
      </p:sp>
      <p:sp>
        <p:nvSpPr>
          <p:cNvPr id="13315" name="Subtitle 2"/>
          <p:cNvSpPr>
            <a:spLocks noGrp="1"/>
          </p:cNvSpPr>
          <p:nvPr>
            <p:ph type="subTitle" idx="1"/>
          </p:nvPr>
        </p:nvSpPr>
        <p:spPr>
          <a:xfrm>
            <a:off x="990600" y="4191000"/>
            <a:ext cx="6928338" cy="1752600"/>
          </a:xfrm>
        </p:spPr>
        <p:txBody>
          <a:bodyPr/>
          <a:lstStyle/>
          <a:p>
            <a:pPr eaLnBrk="1" hangingPunct="1"/>
            <a:r>
              <a:rPr lang="en-US" sz="2000"/>
              <a:t>Grimm, J., Grimm, W., &amp; Schmidt, A.M.G. (1994). The 2-Mattress PODET as an accurate, cost-effective princess detection method. </a:t>
            </a:r>
            <a:r>
              <a:rPr lang="en-US" sz="2000" i="1"/>
              <a:t>Journal of a 1001 nights</a:t>
            </a:r>
            <a:r>
              <a:rPr lang="en-US" sz="2000"/>
              <a:t>, 1002, 15-30.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4CBCE0-2623-4CF9-840B-0020CF0F0E9C}"/>
              </a:ext>
            </a:extLst>
          </p:cNvPr>
          <p:cNvSpPr txBox="1"/>
          <p:nvPr/>
        </p:nvSpPr>
        <p:spPr>
          <a:xfrm>
            <a:off x="7841974" y="64588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1</a:t>
            </a:r>
            <a:endParaRPr lang="en-NL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199" y="1100115"/>
            <a:ext cx="8475785" cy="4525963"/>
          </a:xfrm>
        </p:spPr>
        <p:txBody>
          <a:bodyPr/>
          <a:lstStyle/>
          <a:p>
            <a:pPr>
              <a:defRPr/>
            </a:pPr>
            <a:r>
              <a:rPr lang="nl-NL" sz="2800"/>
              <a:t>Prinsessen zijn van grote nationale waarde </a:t>
            </a:r>
            <a:endParaRPr lang="nl-NL" sz="2800">
              <a:cs typeface="Calibri"/>
            </a:endParaRPr>
          </a:p>
          <a:p>
            <a:pPr lvl="1">
              <a:defRPr/>
            </a:pPr>
            <a:r>
              <a:rPr lang="nl-NL" sz="2400"/>
              <a:t>Internationale representatie van het land</a:t>
            </a:r>
            <a:endParaRPr lang="nl-NL" sz="2400">
              <a:cs typeface="Calibri"/>
            </a:endParaRPr>
          </a:p>
          <a:p>
            <a:pPr lvl="1">
              <a:defRPr/>
            </a:pPr>
            <a:r>
              <a:rPr lang="nl-NL" sz="2400"/>
              <a:t>Nodig bij dopen van schepen</a:t>
            </a:r>
            <a:endParaRPr lang="nl-NL" sz="2400">
              <a:cs typeface="Calibri"/>
            </a:endParaRPr>
          </a:p>
          <a:p>
            <a:pPr marL="457200" lvl="1" indent="0">
              <a:buNone/>
              <a:defRPr/>
            </a:pPr>
            <a:endParaRPr lang="nl-NL" sz="2400">
              <a:cs typeface="Calibri"/>
            </a:endParaRPr>
          </a:p>
          <a:p>
            <a:pPr marL="457200" lvl="1" indent="0">
              <a:buNone/>
              <a:defRPr/>
            </a:pPr>
            <a:br>
              <a:rPr lang="nl-NL" sz="2000"/>
            </a:br>
            <a:endParaRPr lang="nl-NL" sz="2000"/>
          </a:p>
          <a:p>
            <a:pPr marL="457200">
              <a:defRPr/>
            </a:pPr>
            <a:r>
              <a:rPr lang="nl-NL" sz="2800"/>
              <a:t>Prinsessen zijn echter schaars</a:t>
            </a:r>
            <a:endParaRPr lang="nl-NL" sz="2800">
              <a:cs typeface="Calibri"/>
            </a:endParaRPr>
          </a:p>
          <a:p>
            <a:pPr marL="857250" lvl="1">
              <a:defRPr/>
            </a:pPr>
            <a:r>
              <a:rPr lang="nl-NL" sz="2400"/>
              <a:t>23 prinsessen / 17.000.000 Nederlanders </a:t>
            </a:r>
            <a:r>
              <a:rPr lang="nl-NL" sz="1800"/>
              <a:t>(Wikipedia.nl)</a:t>
            </a:r>
            <a:endParaRPr lang="nl-NL" sz="1800">
              <a:cs typeface="Calibri"/>
            </a:endParaRPr>
          </a:p>
          <a:p>
            <a:pPr marL="857250" lvl="1">
              <a:defRPr/>
            </a:pPr>
            <a:r>
              <a:rPr lang="nl-NL" sz="2400"/>
              <a:t>Dit belemmert o.a. scheepsbouwindustrie</a:t>
            </a:r>
            <a:endParaRPr lang="nl-NL" sz="2400">
              <a:cs typeface="Calibri"/>
            </a:endParaRPr>
          </a:p>
          <a:p>
            <a:pPr marL="457200">
              <a:defRPr/>
            </a:pPr>
            <a:endParaRPr lang="nl-NL" sz="2800"/>
          </a:p>
          <a:p>
            <a:pPr marL="457200">
              <a:defRPr/>
            </a:pPr>
            <a:r>
              <a:rPr lang="nl-NL" sz="2800"/>
              <a:t>Het correct identificeren van prinsessen kan dus nationaal voordeel bieden</a:t>
            </a:r>
          </a:p>
          <a:p>
            <a:pPr marL="0" indent="0">
              <a:buNone/>
              <a:defRPr/>
            </a:pPr>
            <a:endParaRPr lang="nl-NL" sz="2800"/>
          </a:p>
          <a:p>
            <a:pPr marL="0" indent="0">
              <a:buFont typeface="Arial" charset="0"/>
              <a:buNone/>
              <a:defRPr/>
            </a:pPr>
            <a:endParaRPr lang="nl-NL" sz="280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8742FAD-D93F-47FC-969B-9F7E95DFC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645" y="2026015"/>
            <a:ext cx="3126143" cy="2114743"/>
          </a:xfrm>
          <a:prstGeom prst="rect">
            <a:avLst/>
          </a:prstGeom>
        </p:spPr>
      </p:pic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199" y="-42885"/>
            <a:ext cx="8229600" cy="1143000"/>
          </a:xfrm>
        </p:spPr>
        <p:txBody>
          <a:bodyPr/>
          <a:lstStyle/>
          <a:p>
            <a:r>
              <a:rPr lang="nl-NL"/>
              <a:t>Prinsessen zijn waardevol </a:t>
            </a:r>
            <a:endParaRPr lang="nl-NL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CA9C6A-E965-4231-9616-11EE1333DD2D}"/>
              </a:ext>
            </a:extLst>
          </p:cNvPr>
          <p:cNvSpPr txBox="1"/>
          <p:nvPr/>
        </p:nvSpPr>
        <p:spPr>
          <a:xfrm>
            <a:off x="7841974" y="64588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1</a:t>
            </a:r>
            <a:endParaRPr lang="en-NL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306FBFA-A83D-4F1B-8D1A-FECE0AEB3560}"/>
              </a:ext>
            </a:extLst>
          </p:cNvPr>
          <p:cNvSpPr txBox="1"/>
          <p:nvPr/>
        </p:nvSpPr>
        <p:spPr>
          <a:xfrm>
            <a:off x="6653817" y="4140758"/>
            <a:ext cx="4572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100">
                <a:solidFill>
                  <a:schemeClr val="bg1">
                    <a:lumMod val="75000"/>
                  </a:schemeClr>
                </a:solidFill>
              </a:rPr>
              <a:t>https://theworldofroyals.weebly.com</a:t>
            </a:r>
          </a:p>
        </p:txBody>
      </p:sp>
    </p:spTree>
    <p:extLst>
      <p:ext uri="{BB962C8B-B14F-4D97-AF65-F5344CB8AC3E}">
        <p14:creationId xmlns:p14="http://schemas.microsoft.com/office/powerpoint/2010/main" val="2434294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Identificatie van prinsessen</a:t>
            </a:r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6199633" cy="474096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  <a:defRPr/>
            </a:pPr>
            <a:r>
              <a:rPr lang="nl-NL" sz="2800"/>
              <a:t>Huidige gouden standaard:</a:t>
            </a:r>
            <a:endParaRPr lang="nl-NL" sz="1000">
              <a:cs typeface="Calibri"/>
            </a:endParaRPr>
          </a:p>
          <a:p>
            <a:pPr marL="0" indent="0">
              <a:lnSpc>
                <a:spcPct val="110000"/>
              </a:lnSpc>
              <a:buNone/>
              <a:defRPr/>
            </a:pPr>
            <a:r>
              <a:rPr lang="nl-NL" sz="700"/>
              <a:t>	</a:t>
            </a:r>
            <a:endParaRPr lang="nl-NL" sz="700">
              <a:cs typeface="Calibri"/>
            </a:endParaRPr>
          </a:p>
          <a:p>
            <a:pPr>
              <a:lnSpc>
                <a:spcPct val="110000"/>
              </a:lnSpc>
              <a:defRPr/>
            </a:pPr>
            <a:r>
              <a:rPr lang="nl-NL" sz="2800" u="sng"/>
              <a:t>Prinses-Op-De-Erwt Test (PODET)</a:t>
            </a:r>
            <a:r>
              <a:rPr lang="nl-NL" sz="2800" u="sng" baseline="30000"/>
              <a:t>1</a:t>
            </a:r>
            <a:r>
              <a:rPr lang="nl-NL" sz="2000"/>
              <a:t> </a:t>
            </a:r>
            <a:endParaRPr lang="nl-NL" sz="2400">
              <a:cs typeface="Calibri"/>
            </a:endParaRPr>
          </a:p>
          <a:p>
            <a:pPr lvl="2">
              <a:lnSpc>
                <a:spcPct val="110000"/>
              </a:lnSpc>
              <a:defRPr/>
            </a:pPr>
            <a:r>
              <a:rPr lang="nl-NL" sz="2000"/>
              <a:t>Aantal uur slaap tijdens 1 nacht op 20 matrassen, incl. 1 erwt</a:t>
            </a:r>
            <a:endParaRPr lang="nl-NL" sz="2000">
              <a:cs typeface="Calibri"/>
            </a:endParaRPr>
          </a:p>
          <a:p>
            <a:pPr lvl="2">
              <a:lnSpc>
                <a:spcPct val="110000"/>
              </a:lnSpc>
              <a:defRPr/>
            </a:pPr>
            <a:r>
              <a:rPr lang="nl-NL" sz="2000"/>
              <a:t>Criterium: &lt; 2 uur slaap = prinses</a:t>
            </a:r>
            <a:endParaRPr lang="nl-NL" sz="2000">
              <a:cs typeface="Calibri"/>
            </a:endParaRPr>
          </a:p>
          <a:p>
            <a:pPr lvl="2">
              <a:lnSpc>
                <a:spcPct val="110000"/>
              </a:lnSpc>
              <a:defRPr/>
            </a:pPr>
            <a:r>
              <a:rPr lang="nl-NL" sz="2000"/>
              <a:t>Mogelijke oorzaak: overgevoelige druksensoren in prinsessenhuid</a:t>
            </a:r>
            <a:r>
              <a:rPr lang="nl-NL" sz="2000" baseline="30000"/>
              <a:t>2</a:t>
            </a:r>
            <a:endParaRPr lang="nl-NL" sz="1600">
              <a:cs typeface="Calibri"/>
            </a:endParaRPr>
          </a:p>
          <a:p>
            <a:pPr>
              <a:lnSpc>
                <a:spcPct val="110000"/>
              </a:lnSpc>
              <a:defRPr/>
            </a:pPr>
            <a:r>
              <a:rPr lang="nl-NL" sz="2800"/>
              <a:t>Test is accuraat</a:t>
            </a:r>
            <a:r>
              <a:rPr lang="nl-NL" sz="2800" baseline="30000"/>
              <a:t>1</a:t>
            </a:r>
            <a:r>
              <a:rPr lang="nl-NL" sz="2800"/>
              <a:t>, maar kostenintensief</a:t>
            </a:r>
            <a:endParaRPr lang="nl-NL" sz="2800">
              <a:cs typeface="Calibri"/>
            </a:endParaRPr>
          </a:p>
          <a:p>
            <a:pPr marL="800100" lvl="1" indent="-342900">
              <a:lnSpc>
                <a:spcPct val="110000"/>
              </a:lnSpc>
              <a:buFont typeface="Arial" panose="020B0604020202020204" pitchFamily="34" charset="0"/>
              <a:buChar char="•"/>
              <a:defRPr/>
            </a:pPr>
            <a:r>
              <a:rPr lang="nl-NL" sz="2000"/>
              <a:t>Gemiddelde matraskosten</a:t>
            </a:r>
            <a:r>
              <a:rPr lang="nl-NL" sz="2000" baseline="30000"/>
              <a:t>3</a:t>
            </a:r>
            <a:r>
              <a:rPr lang="nl-NL" sz="2000"/>
              <a:t>: € 500,-</a:t>
            </a:r>
            <a:endParaRPr lang="nl-NL"/>
          </a:p>
          <a:p>
            <a:pPr marL="0" indent="0">
              <a:lnSpc>
                <a:spcPct val="110000"/>
              </a:lnSpc>
              <a:buNone/>
              <a:defRPr/>
            </a:pPr>
            <a:endParaRPr lang="nl-NL">
              <a:cs typeface="Calibri"/>
            </a:endParaRPr>
          </a:p>
        </p:txBody>
      </p:sp>
      <p:pic>
        <p:nvPicPr>
          <p:cNvPr id="4" name="Picture 4" descr="http://newspaper.neisd.net/reagan/files/2011/02/IMG_02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8" t="14225" r="8580" b="7192"/>
          <a:stretch/>
        </p:blipFill>
        <p:spPr bwMode="auto">
          <a:xfrm>
            <a:off x="6520397" y="2280232"/>
            <a:ext cx="2326391" cy="30072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F9FDC5E4-8E4B-40D2-8774-094D1F957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3894" y="6519446"/>
            <a:ext cx="9252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0" baseline="30000">
                <a:solidFill>
                  <a:schemeClr val="tx1"/>
                </a:solidFill>
                <a:latin typeface="+mj-lt"/>
              </a:rPr>
              <a:t>1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Andersen </a:t>
            </a:r>
            <a:r>
              <a:rPr lang="en-US" sz="1400" b="0" i="1">
                <a:solidFill>
                  <a:schemeClr val="tx1"/>
                </a:solidFill>
                <a:latin typeface="+mj-lt"/>
              </a:rPr>
              <a:t>et al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., </a:t>
            </a:r>
            <a:r>
              <a:rPr lang="en-US" sz="1400" b="0" err="1">
                <a:solidFill>
                  <a:schemeClr val="tx1"/>
                </a:solidFill>
                <a:latin typeface="+mj-lt"/>
              </a:rPr>
              <a:t>Eventyr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 (1835); </a:t>
            </a:r>
            <a:r>
              <a:rPr lang="en-US" sz="1400" b="0" baseline="30000">
                <a:solidFill>
                  <a:schemeClr val="tx1"/>
                </a:solidFill>
                <a:latin typeface="+mj-lt"/>
              </a:rPr>
              <a:t>2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Grey &amp; </a:t>
            </a:r>
            <a:r>
              <a:rPr lang="en-US" sz="1400" b="0" err="1">
                <a:solidFill>
                  <a:schemeClr val="tx1"/>
                </a:solidFill>
                <a:latin typeface="+mj-lt"/>
              </a:rPr>
              <a:t>McDreamy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, </a:t>
            </a:r>
            <a:r>
              <a:rPr lang="en-GB" sz="1400">
                <a:latin typeface="+mj-lt"/>
              </a:rPr>
              <a:t>Journal of Seattle Grace Hospital (2010); </a:t>
            </a:r>
            <a:r>
              <a:rPr lang="en-GB" sz="1400" baseline="30000">
                <a:latin typeface="+mj-lt"/>
              </a:rPr>
              <a:t>3</a:t>
            </a:r>
            <a:r>
              <a:rPr lang="en-GB" sz="1400">
                <a:latin typeface="+mj-lt"/>
              </a:rPr>
              <a:t>www.gemiddeldgezien.nl</a:t>
            </a:r>
            <a:endParaRPr lang="nl-NL" sz="1400" b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D84B06-D1E9-47D4-8526-9178C5ABB0F1}"/>
              </a:ext>
            </a:extLst>
          </p:cNvPr>
          <p:cNvSpPr txBox="1"/>
          <p:nvPr/>
        </p:nvSpPr>
        <p:spPr>
          <a:xfrm>
            <a:off x="7906174" y="6150114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1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29928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117231" y="274638"/>
            <a:ext cx="8886091" cy="1143000"/>
          </a:xfrm>
        </p:spPr>
        <p:txBody>
          <a:bodyPr/>
          <a:lstStyle/>
          <a:p>
            <a:r>
              <a:rPr lang="nl-NL"/>
              <a:t>Op weg naar een goedkoper alternatief?</a:t>
            </a:r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45476" y="151813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  <a:defRPr/>
            </a:pPr>
            <a:r>
              <a:rPr lang="nl-NL" sz="2800"/>
              <a:t>Onderzoek wijst uit dat personen optimaal slapen vanaf 2 matrassen, ongeacht de onderliggende ondergrond</a:t>
            </a:r>
            <a:r>
              <a:rPr lang="nl-NL" sz="2800" baseline="30000"/>
              <a:t>1</a:t>
            </a:r>
            <a:endParaRPr lang="nl-NL" sz="2800">
              <a:cs typeface="Calibri"/>
            </a:endParaRPr>
          </a:p>
          <a:p>
            <a:pPr>
              <a:lnSpc>
                <a:spcPct val="120000"/>
              </a:lnSpc>
              <a:defRPr/>
            </a:pPr>
            <a:endParaRPr lang="nl-NL" sz="2800">
              <a:cs typeface="Calibri"/>
            </a:endParaRPr>
          </a:p>
          <a:p>
            <a:pPr>
              <a:lnSpc>
                <a:spcPct val="120000"/>
              </a:lnSpc>
              <a:defRPr/>
            </a:pPr>
            <a:r>
              <a:rPr lang="nl-NL" sz="2800"/>
              <a:t>Echter, geen prinsessen onderzocht in deze studie</a:t>
            </a:r>
            <a:endParaRPr lang="nl-NL" sz="2800">
              <a:cs typeface="Calibri"/>
            </a:endParaRPr>
          </a:p>
          <a:p>
            <a:pPr>
              <a:lnSpc>
                <a:spcPct val="120000"/>
              </a:lnSpc>
              <a:buFont typeface="Arial" charset="0"/>
              <a:buNone/>
              <a:defRPr/>
            </a:pPr>
            <a:endParaRPr lang="nl-NL" sz="2800">
              <a:cs typeface="Calibri"/>
            </a:endParaRPr>
          </a:p>
          <a:p>
            <a:pPr>
              <a:lnSpc>
                <a:spcPct val="120000"/>
              </a:lnSpc>
              <a:buFont typeface="Arial" charset="0"/>
              <a:buNone/>
              <a:defRPr/>
            </a:pPr>
            <a:endParaRPr lang="nl-NL" sz="2800">
              <a:cs typeface="Calibri"/>
            </a:endParaRPr>
          </a:p>
          <a:p>
            <a:pPr>
              <a:lnSpc>
                <a:spcPct val="120000"/>
              </a:lnSpc>
              <a:defRPr/>
            </a:pPr>
            <a:r>
              <a:rPr lang="nl-NL" sz="2800"/>
              <a:t>Op dit moment nog onbekend of het gebruik van 2 matrassen onderscheid kan maken tussen prinsessen en niet-prinsessen</a:t>
            </a:r>
            <a:endParaRPr lang="nl-NL" sz="2800">
              <a:cs typeface="Calibri"/>
            </a:endParaRPr>
          </a:p>
          <a:p>
            <a:pPr marL="0" indent="0">
              <a:lnSpc>
                <a:spcPct val="120000"/>
              </a:lnSpc>
              <a:buFont typeface="Arial" charset="0"/>
              <a:buNone/>
              <a:defRPr/>
            </a:pPr>
            <a:endParaRPr lang="nl-NL" sz="2800">
              <a:cs typeface="Calibri"/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807B3A2D-0F26-4CF8-AB9F-8CA56BB0C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3894" y="6519446"/>
            <a:ext cx="9252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0" baseline="30000">
                <a:solidFill>
                  <a:schemeClr val="tx1"/>
                </a:solidFill>
                <a:latin typeface="+mj-lt"/>
              </a:rPr>
              <a:t>1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Fictiëv </a:t>
            </a:r>
            <a:r>
              <a:rPr lang="en-US" sz="1400" b="0" i="1">
                <a:solidFill>
                  <a:schemeClr val="tx1"/>
                </a:solidFill>
                <a:latin typeface="+mj-lt"/>
              </a:rPr>
              <a:t>et al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., </a:t>
            </a:r>
            <a:r>
              <a:rPr lang="en-US" sz="1400">
                <a:latin typeface="+mj-lt"/>
              </a:rPr>
              <a:t>Journal of Unreality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 (2003)</a:t>
            </a:r>
            <a:endParaRPr lang="nl-NL" sz="1400" b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F390D3-34AB-49B6-A899-F5865A0F1C7A}"/>
              </a:ext>
            </a:extLst>
          </p:cNvPr>
          <p:cNvSpPr txBox="1"/>
          <p:nvPr/>
        </p:nvSpPr>
        <p:spPr>
          <a:xfrm>
            <a:off x="7906174" y="61130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2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871025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Onderzoeksvraag</a:t>
            </a:r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2121877"/>
            <a:ext cx="8229600" cy="4004286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  <a:defRPr/>
            </a:pPr>
            <a:r>
              <a:rPr lang="nl-NL"/>
              <a:t>Zijn prinsessen net zo accuraat te detecteren met een 2-Matras PODET (2-MP) als met de reguliere PODET?</a:t>
            </a:r>
            <a:endParaRPr lang="nl-NL">
              <a:cs typeface="Calibri"/>
            </a:endParaRPr>
          </a:p>
          <a:p>
            <a:pPr marL="0" indent="0">
              <a:buFont typeface="Arial" charset="0"/>
              <a:buNone/>
              <a:defRPr/>
            </a:pPr>
            <a:endParaRPr lang="nl-NL" sz="280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A0C006-58D5-4332-BECC-622ACADA9DA4}"/>
              </a:ext>
            </a:extLst>
          </p:cNvPr>
          <p:cNvSpPr txBox="1"/>
          <p:nvPr/>
        </p:nvSpPr>
        <p:spPr>
          <a:xfrm>
            <a:off x="7841974" y="64588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2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244168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De 2-Matras PODET (2-MP)</a:t>
            </a:r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D4E85F-8FD5-420D-AAD7-A7964AEC5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641" y="1600199"/>
            <a:ext cx="4038600" cy="45259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nl-NL" sz="2800"/>
              <a:t>Opstelling:</a:t>
            </a:r>
            <a:endParaRPr lang="nl-NL" sz="2800">
              <a:cs typeface="Calibri"/>
            </a:endParaRPr>
          </a:p>
          <a:p>
            <a:pPr>
              <a:defRPr/>
            </a:pPr>
            <a:r>
              <a:rPr lang="nl-NL" sz="2800"/>
              <a:t>Standaard bedbodem</a:t>
            </a:r>
            <a:endParaRPr lang="nl-NL" sz="2800">
              <a:cs typeface="Calibri"/>
            </a:endParaRPr>
          </a:p>
          <a:p>
            <a:pPr>
              <a:defRPr/>
            </a:pPr>
            <a:r>
              <a:rPr lang="nl-NL" sz="2800"/>
              <a:t>1 erwt</a:t>
            </a:r>
            <a:endParaRPr lang="nl-NL" sz="2800">
              <a:cs typeface="Calibri"/>
            </a:endParaRPr>
          </a:p>
          <a:p>
            <a:pPr>
              <a:defRPr/>
            </a:pPr>
            <a:r>
              <a:rPr lang="nl-NL" sz="2800" u="sng"/>
              <a:t>2 matrassen (vs. 20 in PODET)</a:t>
            </a:r>
            <a:endParaRPr lang="nl-NL" sz="2800" u="sng">
              <a:cs typeface="Calibri"/>
            </a:endParaRPr>
          </a:p>
          <a:p>
            <a:pPr marL="0" indent="0">
              <a:buFont typeface="Arial" charset="0"/>
              <a:buNone/>
              <a:defRPr/>
            </a:pPr>
            <a:endParaRPr lang="nl-NL" sz="2800">
              <a:cs typeface="Calibri"/>
            </a:endParaRPr>
          </a:p>
          <a:p>
            <a:pPr marL="0" indent="0">
              <a:buFont typeface="Arial" charset="0"/>
              <a:buNone/>
              <a:defRPr/>
            </a:pPr>
            <a:r>
              <a:rPr lang="nl-NL" sz="2800"/>
              <a:t>Meting:</a:t>
            </a:r>
            <a:endParaRPr lang="nl-NL" sz="2800">
              <a:cs typeface="Calibri"/>
            </a:endParaRPr>
          </a:p>
          <a:p>
            <a:pPr>
              <a:defRPr/>
            </a:pPr>
            <a:r>
              <a:rPr lang="nl-NL" sz="2800"/>
              <a:t>EEG: hoeveelheid slaap in donkere periode</a:t>
            </a:r>
            <a:r>
              <a:rPr lang="nl-NL"/>
              <a:t> </a:t>
            </a:r>
            <a:endParaRPr lang="nl-NL" sz="2800">
              <a:cs typeface="Calibri"/>
            </a:endParaRPr>
          </a:p>
          <a:p>
            <a:endParaRPr lang="nl-NL"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339372-B8EB-4B10-8B5A-00E9FD55201C}"/>
              </a:ext>
            </a:extLst>
          </p:cNvPr>
          <p:cNvSpPr txBox="1"/>
          <p:nvPr/>
        </p:nvSpPr>
        <p:spPr>
          <a:xfrm>
            <a:off x="7841974" y="64588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3</a:t>
            </a:r>
            <a:endParaRPr lang="en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A6FCCF1A-C125-32ED-C36B-8D8999C15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676" y="1823929"/>
            <a:ext cx="1811123" cy="108785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F097A83-72B1-63B8-0EC3-70095E62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140" y="1823928"/>
            <a:ext cx="1923898" cy="103018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43EA35A-0292-8096-77EC-F691F8AC3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3340" y="3894779"/>
            <a:ext cx="3688056" cy="2231383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F40568E9-A407-D013-7B21-FF0E18CCBA85}"/>
              </a:ext>
            </a:extLst>
          </p:cNvPr>
          <p:cNvSpPr txBox="1"/>
          <p:nvPr/>
        </p:nvSpPr>
        <p:spPr>
          <a:xfrm>
            <a:off x="5223340" y="6154007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200">
                <a:solidFill>
                  <a:schemeClr val="bg1">
                    <a:lumMod val="75000"/>
                  </a:schemeClr>
                </a:solidFill>
                <a:latin typeface="+mn-lt"/>
              </a:rPr>
              <a:t>https://www.simplypsychology.org/what-is-an-eeg.html</a:t>
            </a:r>
          </a:p>
        </p:txBody>
      </p:sp>
    </p:spTree>
    <p:extLst>
      <p:ext uri="{BB962C8B-B14F-4D97-AF65-F5344CB8AC3E}">
        <p14:creationId xmlns:p14="http://schemas.microsoft.com/office/powerpoint/2010/main" val="63871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Proefpersonen en Procedure</a:t>
            </a:r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420606"/>
            <a:ext cx="8346831" cy="4525963"/>
          </a:xfrm>
        </p:spPr>
        <p:txBody>
          <a:bodyPr/>
          <a:lstStyle/>
          <a:p>
            <a:pPr>
              <a:defRPr/>
            </a:pPr>
            <a:r>
              <a:rPr lang="nl-NL" sz="2800"/>
              <a:t>20 proefpersonen (♀), waarvan 10 prinsessen</a:t>
            </a:r>
            <a:endParaRPr lang="nl-NL" sz="2800">
              <a:cs typeface="Calibri"/>
            </a:endParaRPr>
          </a:p>
          <a:p>
            <a:pPr lvl="1">
              <a:defRPr/>
            </a:pPr>
            <a:r>
              <a:rPr lang="nl-NL" sz="2400"/>
              <a:t>Groep 1: niet-prinses; Groep 2: prinses</a:t>
            </a:r>
            <a:endParaRPr lang="nl-NL" sz="2400">
              <a:cs typeface="Calibri"/>
            </a:endParaRPr>
          </a:p>
          <a:p>
            <a:pPr lvl="1">
              <a:defRPr/>
            </a:pPr>
            <a:r>
              <a:rPr lang="nl-NL" sz="2400"/>
              <a:t>Gematcht op leeftijd, IQ, socio-economische status</a:t>
            </a:r>
            <a:endParaRPr lang="nl-NL" sz="2400">
              <a:cs typeface="Calibri"/>
            </a:endParaRPr>
          </a:p>
          <a:p>
            <a:pPr lvl="1">
              <a:defRPr/>
            </a:pPr>
            <a:r>
              <a:rPr lang="nl-NL" sz="2400"/>
              <a:t>Per persoon 2 metingen (1 week interval): gerandomiseerde volgorde </a:t>
            </a:r>
            <a:endParaRPr lang="nl-NL" sz="2400">
              <a:cs typeface="Calibri"/>
            </a:endParaRPr>
          </a:p>
          <a:p>
            <a:pPr>
              <a:defRPr/>
            </a:pPr>
            <a:endParaRPr lang="nl-NL" sz="2800">
              <a:cs typeface="Calibri"/>
            </a:endParaRPr>
          </a:p>
          <a:p>
            <a:pPr>
              <a:defRPr/>
            </a:pPr>
            <a:r>
              <a:rPr lang="nl-NL" sz="2400"/>
              <a:t>Meting</a:t>
            </a:r>
            <a:endParaRPr lang="nl-NL" sz="2400">
              <a:cs typeface="Calibri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1008185" y="5937734"/>
            <a:ext cx="7362092" cy="58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08185" y="5802919"/>
            <a:ext cx="0" cy="269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370277" y="5808780"/>
            <a:ext cx="0" cy="269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86000" y="5808780"/>
            <a:ext cx="0" cy="269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751386" y="5802919"/>
            <a:ext cx="0" cy="269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33847" y="5808780"/>
            <a:ext cx="0" cy="26963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9601" y="6137880"/>
            <a:ext cx="867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20.00</a:t>
            </a:r>
          </a:p>
          <a:p>
            <a:pPr algn="ctr"/>
            <a:r>
              <a:rPr lang="en-GB" sz="1400"/>
              <a:t>Intake</a:t>
            </a:r>
            <a:endParaRPr lang="nl-NL" sz="1400"/>
          </a:p>
        </p:txBody>
      </p:sp>
      <p:sp>
        <p:nvSpPr>
          <p:cNvPr id="14" name="TextBox 13"/>
          <p:cNvSpPr txBox="1"/>
          <p:nvPr/>
        </p:nvSpPr>
        <p:spPr>
          <a:xfrm>
            <a:off x="1565031" y="6137025"/>
            <a:ext cx="1441938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1400">
                <a:latin typeface="Arial"/>
                <a:cs typeface="Arial"/>
              </a:rPr>
              <a:t>20.30</a:t>
            </a:r>
          </a:p>
          <a:p>
            <a:pPr algn="ctr"/>
            <a:r>
              <a:rPr lang="nl-NL" sz="1400">
                <a:latin typeface="Arial"/>
                <a:cs typeface="Arial"/>
              </a:rPr>
              <a:t>EEG</a:t>
            </a:r>
          </a:p>
          <a:p>
            <a:pPr algn="ctr"/>
            <a:r>
              <a:rPr lang="nl-NL" sz="1400">
                <a:latin typeface="Arial"/>
                <a:cs typeface="Arial"/>
              </a:rPr>
              <a:t>bevestiging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90901" y="6128104"/>
            <a:ext cx="720969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1400">
                <a:latin typeface="Arial"/>
                <a:cs typeface="Arial"/>
              </a:rPr>
              <a:t>23.00</a:t>
            </a:r>
          </a:p>
          <a:p>
            <a:pPr algn="ctr"/>
            <a:r>
              <a:rPr lang="nl-NL" sz="1400">
                <a:latin typeface="Arial"/>
                <a:cs typeface="Arial"/>
              </a:rPr>
              <a:t>Licht uit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34908" y="6148748"/>
            <a:ext cx="662354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1400">
                <a:latin typeface="Arial"/>
                <a:cs typeface="Arial"/>
              </a:rPr>
              <a:t>08.00</a:t>
            </a:r>
          </a:p>
          <a:p>
            <a:pPr algn="ctr"/>
            <a:r>
              <a:rPr lang="nl-NL" sz="1400">
                <a:latin typeface="Arial"/>
                <a:cs typeface="Arial"/>
              </a:rPr>
              <a:t>Licht aan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36523" y="6137025"/>
            <a:ext cx="86750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1400">
                <a:latin typeface="Arial"/>
                <a:cs typeface="Arial"/>
              </a:rPr>
              <a:t>09.00</a:t>
            </a:r>
          </a:p>
          <a:p>
            <a:pPr algn="ctr"/>
            <a:r>
              <a:rPr lang="nl-NL" sz="1400">
                <a:latin typeface="Arial"/>
                <a:cs typeface="Arial"/>
              </a:rPr>
              <a:t>Einde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14045" y="5851758"/>
            <a:ext cx="2743201" cy="1754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Rectangle 19"/>
          <p:cNvSpPr/>
          <p:nvPr/>
        </p:nvSpPr>
        <p:spPr>
          <a:xfrm>
            <a:off x="3757246" y="5851758"/>
            <a:ext cx="3282461" cy="17541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tangle 20"/>
          <p:cNvSpPr/>
          <p:nvPr/>
        </p:nvSpPr>
        <p:spPr>
          <a:xfrm>
            <a:off x="7039707" y="5851758"/>
            <a:ext cx="1330570" cy="1754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074" name="Picture 2" descr="http://www.openpr.de/images/articles/1/a/1a33fb749364b869dc0b00094cb5eb97_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30" y="4280003"/>
            <a:ext cx="812029" cy="1191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://catalog.sears.ca/wcsstore/MasterCatalog/images/catalog/Product_271/std_lang_all/94/_p/601_44594_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345" y="4297289"/>
            <a:ext cx="1211770" cy="1211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5213054" y="4770431"/>
            <a:ext cx="496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/>
              <a:t>of</a:t>
            </a:r>
            <a:endParaRPr lang="nl-NL" sz="1400" b="1"/>
          </a:p>
        </p:txBody>
      </p:sp>
      <p:pic>
        <p:nvPicPr>
          <p:cNvPr id="3076" name="Picture 4" descr="http://newspaper.neisd.net/reagan/files/2011/02/IMG_0224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98" t="14225" r="8580" b="7192"/>
          <a:stretch/>
        </p:blipFill>
        <p:spPr bwMode="auto">
          <a:xfrm>
            <a:off x="5650523" y="4322911"/>
            <a:ext cx="917586" cy="1186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4083345" y="4003411"/>
            <a:ext cx="1211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2-MP</a:t>
            </a:r>
            <a:endParaRPr lang="nl-NL" sz="1400"/>
          </a:p>
        </p:txBody>
      </p:sp>
      <p:sp>
        <p:nvSpPr>
          <p:cNvPr id="27" name="TextBox 26"/>
          <p:cNvSpPr txBox="1"/>
          <p:nvPr/>
        </p:nvSpPr>
        <p:spPr>
          <a:xfrm>
            <a:off x="5650523" y="4003411"/>
            <a:ext cx="9175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PODET</a:t>
            </a:r>
            <a:endParaRPr lang="nl-NL" sz="1400"/>
          </a:p>
        </p:txBody>
      </p:sp>
      <p:sp>
        <p:nvSpPr>
          <p:cNvPr id="2" name="Rectangle 1"/>
          <p:cNvSpPr/>
          <p:nvPr/>
        </p:nvSpPr>
        <p:spPr>
          <a:xfrm>
            <a:off x="2286000" y="5544157"/>
            <a:ext cx="4747847" cy="19666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5" name="TextBox 24"/>
          <p:cNvSpPr txBox="1"/>
          <p:nvPr/>
        </p:nvSpPr>
        <p:spPr>
          <a:xfrm>
            <a:off x="3012832" y="5492169"/>
            <a:ext cx="18874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/>
              <a:t>EEG meting </a:t>
            </a:r>
            <a:endParaRPr lang="nl-NL" sz="14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E51C72-2958-45C7-96BD-9292B279733C}"/>
              </a:ext>
            </a:extLst>
          </p:cNvPr>
          <p:cNvSpPr txBox="1"/>
          <p:nvPr/>
        </p:nvSpPr>
        <p:spPr>
          <a:xfrm>
            <a:off x="7869752" y="8803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3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37171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Analyse</a:t>
            </a:r>
            <a:endParaRPr lang="en-US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sz="2800"/>
              <a:t>Percentage slaap (S) tijdens donkere periode: </a:t>
            </a:r>
            <a:endParaRPr lang="nl-NL" sz="2800">
              <a:cs typeface="Calibri"/>
            </a:endParaRPr>
          </a:p>
          <a:p>
            <a:pPr lvl="1">
              <a:defRPr/>
            </a:pPr>
            <a:r>
              <a:rPr lang="nl-NL" sz="2400"/>
              <a:t>Per groep (prinses/niet-prinses)</a:t>
            </a:r>
            <a:endParaRPr lang="nl-NL" sz="2000">
              <a:cs typeface="Calibri"/>
            </a:endParaRPr>
          </a:p>
          <a:p>
            <a:pPr lvl="1">
              <a:defRPr/>
            </a:pPr>
            <a:r>
              <a:rPr lang="nl-NL" sz="2400"/>
              <a:t>Per test (PODET/ 2-MP)</a:t>
            </a:r>
          </a:p>
          <a:p>
            <a:pPr lvl="1">
              <a:defRPr/>
            </a:pPr>
            <a:endParaRPr lang="nl-NL" sz="2400">
              <a:cs typeface="Calibri"/>
            </a:endParaRPr>
          </a:p>
          <a:p>
            <a:pPr lvl="1">
              <a:defRPr/>
            </a:pPr>
            <a:r>
              <a:rPr lang="nl-NL" sz="2400">
                <a:cs typeface="Calibri"/>
              </a:rPr>
              <a:t>2-way ANOVA (</a:t>
            </a:r>
            <a:r>
              <a:rPr lang="el-GR" sz="2400">
                <a:cs typeface="Calibri"/>
              </a:rPr>
              <a:t>α=0.05)</a:t>
            </a:r>
          </a:p>
          <a:p>
            <a:pPr lvl="1">
              <a:defRPr/>
            </a:pPr>
            <a:endParaRPr lang="nl-NL" sz="2400">
              <a:cs typeface="Calibri"/>
            </a:endParaRPr>
          </a:p>
          <a:p>
            <a:pPr lvl="1">
              <a:defRPr/>
            </a:pPr>
            <a:endParaRPr lang="nl-NL" sz="240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2640C2-4A1B-4ADB-A90E-B6947B3421CC}"/>
              </a:ext>
            </a:extLst>
          </p:cNvPr>
          <p:cNvSpPr txBox="1"/>
          <p:nvPr/>
        </p:nvSpPr>
        <p:spPr>
          <a:xfrm>
            <a:off x="7841974" y="64588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4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645143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95207" y="214476"/>
            <a:ext cx="8820988" cy="1143000"/>
          </a:xfrm>
        </p:spPr>
        <p:txBody>
          <a:bodyPr/>
          <a:lstStyle/>
          <a:p>
            <a:pPr eaLnBrk="0" hangingPunct="0">
              <a:spcBef>
                <a:spcPct val="30000"/>
              </a:spcBef>
              <a:defRPr/>
            </a:pPr>
            <a:r>
              <a:rPr lang="nl-NL" sz="3600"/>
              <a:t>Prinsessen slapen minder t.o.v. niet-prinsessen, ongeacht het aantal matrassen</a:t>
            </a:r>
            <a:endParaRPr lang="nl-NL" sz="3600">
              <a:cs typeface="Calibri"/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931010" y="1703202"/>
            <a:ext cx="5281979" cy="4894818"/>
            <a:chOff x="907806" y="1540269"/>
            <a:chExt cx="5281979" cy="4894818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/>
            <a:srcRect r="29089" b="7088"/>
            <a:stretch/>
          </p:blipFill>
          <p:spPr>
            <a:xfrm>
              <a:off x="907806" y="1540269"/>
              <a:ext cx="5281979" cy="4894818"/>
            </a:xfrm>
            <a:prstGeom prst="rect">
              <a:avLst/>
            </a:prstGeom>
            <a:ln w="15875">
              <a:noFill/>
            </a:ln>
          </p:spPr>
        </p:pic>
        <p:grpSp>
          <p:nvGrpSpPr>
            <p:cNvPr id="17" name="Group 16"/>
            <p:cNvGrpSpPr/>
            <p:nvPr/>
          </p:nvGrpSpPr>
          <p:grpSpPr>
            <a:xfrm>
              <a:off x="2203457" y="2025685"/>
              <a:ext cx="949569" cy="89381"/>
              <a:chOff x="2696308" y="1741976"/>
              <a:chExt cx="949569" cy="89381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2696308" y="1746739"/>
                <a:ext cx="949569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 flipV="1">
                <a:off x="2705834" y="1741976"/>
                <a:ext cx="733" cy="8462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H="1" flipV="1">
                <a:off x="3639258" y="1746731"/>
                <a:ext cx="806" cy="8462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oup 22"/>
            <p:cNvGrpSpPr/>
            <p:nvPr/>
          </p:nvGrpSpPr>
          <p:grpSpPr>
            <a:xfrm>
              <a:off x="3809831" y="2188070"/>
              <a:ext cx="949569" cy="89381"/>
              <a:chOff x="2696308" y="1741976"/>
              <a:chExt cx="949569" cy="89381"/>
            </a:xfrm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2696308" y="1746739"/>
                <a:ext cx="949569" cy="0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 flipH="1" flipV="1">
                <a:off x="2705834" y="1741976"/>
                <a:ext cx="733" cy="8462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>
              <a:xfrm flipH="1" flipV="1">
                <a:off x="3639258" y="1746731"/>
                <a:ext cx="806" cy="8462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2" name="Straight Connector 31"/>
            <p:cNvCxnSpPr/>
            <p:nvPr/>
          </p:nvCxnSpPr>
          <p:spPr>
            <a:xfrm>
              <a:off x="2678241" y="1803582"/>
              <a:ext cx="1606375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2678241" y="1803582"/>
              <a:ext cx="0" cy="222103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4284615" y="1803582"/>
              <a:ext cx="1" cy="38448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3335383" y="1540269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/>
                <a:t>*</a:t>
              </a:r>
              <a:endParaRPr lang="nl-NL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812961B-6027-4C49-9264-43915D98E9C2}"/>
              </a:ext>
            </a:extLst>
          </p:cNvPr>
          <p:cNvSpPr/>
          <p:nvPr/>
        </p:nvSpPr>
        <p:spPr>
          <a:xfrm>
            <a:off x="6629856" y="6413354"/>
            <a:ext cx="2564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/>
              <a:t>2-way ANOVA (</a:t>
            </a:r>
            <a:r>
              <a:rPr lang="el-GR"/>
              <a:t>α</a:t>
            </a:r>
            <a:r>
              <a:rPr lang="en-US"/>
              <a:t>=0.05)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E83A25-52F9-428B-8D20-408BEA9702D9}"/>
              </a:ext>
            </a:extLst>
          </p:cNvPr>
          <p:cNvSpPr txBox="1"/>
          <p:nvPr/>
        </p:nvSpPr>
        <p:spPr>
          <a:xfrm>
            <a:off x="7911937" y="5882962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4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732037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2800">
              <a:cs typeface="Calibri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nl-NL"/>
              <a:t>Prinsessen zijn net zo accuraat te detecteren met een 2-Matras PODET (2-MP) als met de reguliere PODET</a:t>
            </a:r>
            <a:endParaRPr lang="nl-NL">
              <a:cs typeface="Calibri"/>
            </a:endParaRPr>
          </a:p>
          <a:p>
            <a:endParaRPr lang="nl-NL" sz="2800">
              <a:cs typeface="Calibri"/>
            </a:endParaRPr>
          </a:p>
          <a:p>
            <a:endParaRPr lang="nl-NL" sz="2800">
              <a:cs typeface="Calibri"/>
            </a:endParaRPr>
          </a:p>
          <a:p>
            <a:endParaRPr lang="nl-NL" sz="2800"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F371F3-202B-4DF8-8875-1754603D0FEB}"/>
              </a:ext>
            </a:extLst>
          </p:cNvPr>
          <p:cNvSpPr txBox="1"/>
          <p:nvPr/>
        </p:nvSpPr>
        <p:spPr>
          <a:xfrm>
            <a:off x="7841974" y="64588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5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8156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Slaapkwaliteit en gevoeligheid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8626" cy="452596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nl-NL" sz="2800"/>
              <a:t>Niet-prinsessen slapen inderdaad net zo goed op twee als op 20 matrassen</a:t>
            </a:r>
            <a:r>
              <a:rPr lang="nl-NL" sz="2800" baseline="30000"/>
              <a:t>1</a:t>
            </a:r>
            <a:endParaRPr lang="nl-NL" sz="2000">
              <a:cs typeface="Calibri"/>
            </a:endParaRPr>
          </a:p>
          <a:p>
            <a:pPr>
              <a:lnSpc>
                <a:spcPct val="110000"/>
              </a:lnSpc>
            </a:pPr>
            <a:endParaRPr lang="nl-NL" sz="2800"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nl-NL" sz="2800"/>
              <a:t>Niet-prinsessen niet gevoeliger voor erwt bij twee vs. 20 matrassen</a:t>
            </a:r>
            <a:endParaRPr lang="nl-NL" sz="2800">
              <a:cs typeface="Calibri"/>
            </a:endParaRPr>
          </a:p>
          <a:p>
            <a:pPr lvl="1">
              <a:lnSpc>
                <a:spcPct val="110000"/>
              </a:lnSpc>
            </a:pPr>
            <a:r>
              <a:rPr lang="nl-NL" sz="2400"/>
              <a:t>Overgevoelige druk-receptoren in de prinsessenhuid</a:t>
            </a:r>
            <a:r>
              <a:rPr lang="nl-NL" sz="2400" baseline="30000"/>
              <a:t>2</a:t>
            </a:r>
            <a:r>
              <a:rPr lang="nl-NL" sz="2000"/>
              <a:t> </a:t>
            </a:r>
            <a:r>
              <a:rPr lang="nl-NL" sz="2400"/>
              <a:t>waarschijnlijk al </a:t>
            </a:r>
            <a:r>
              <a:rPr lang="nl-NL" sz="2400" i="1"/>
              <a:t>maximaal</a:t>
            </a:r>
            <a:r>
              <a:rPr lang="nl-NL" sz="2400"/>
              <a:t> geactiveerd bij 20 matrassen</a:t>
            </a:r>
            <a:endParaRPr lang="nl-NL" sz="2400">
              <a:cs typeface="Calibri"/>
            </a:endParaRPr>
          </a:p>
          <a:p>
            <a:pPr>
              <a:lnSpc>
                <a:spcPct val="110000"/>
              </a:lnSpc>
            </a:pPr>
            <a:endParaRPr lang="nl-NL" sz="2800">
              <a:cs typeface="Calibri"/>
            </a:endParaRPr>
          </a:p>
          <a:p>
            <a:pPr>
              <a:lnSpc>
                <a:spcPct val="110000"/>
              </a:lnSpc>
            </a:pPr>
            <a:endParaRPr lang="nl-NL" sz="2800">
              <a:cs typeface="Calibri"/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841F2056-C042-497E-ACD8-F5F6D0501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3894" y="6519446"/>
            <a:ext cx="925252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400" b="0" baseline="30000">
                <a:solidFill>
                  <a:schemeClr val="tx1"/>
                </a:solidFill>
                <a:latin typeface="+mj-lt"/>
              </a:rPr>
              <a:t>1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Fictiëv </a:t>
            </a:r>
            <a:r>
              <a:rPr lang="en-US" sz="1400" b="0" i="1">
                <a:solidFill>
                  <a:schemeClr val="tx1"/>
                </a:solidFill>
                <a:latin typeface="+mj-lt"/>
              </a:rPr>
              <a:t>et al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., Journal of Unreality (2003); </a:t>
            </a:r>
            <a:r>
              <a:rPr lang="en-US" sz="1400" b="0" baseline="30000">
                <a:solidFill>
                  <a:schemeClr val="tx1"/>
                </a:solidFill>
                <a:latin typeface="+mj-lt"/>
              </a:rPr>
              <a:t>2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Grey &amp; </a:t>
            </a:r>
            <a:r>
              <a:rPr lang="en-US" sz="1400" b="0" err="1">
                <a:solidFill>
                  <a:schemeClr val="tx1"/>
                </a:solidFill>
                <a:latin typeface="+mj-lt"/>
              </a:rPr>
              <a:t>McDreamy</a:t>
            </a:r>
            <a:r>
              <a:rPr lang="en-US" sz="1400" b="0">
                <a:solidFill>
                  <a:schemeClr val="tx1"/>
                </a:solidFill>
                <a:latin typeface="+mj-lt"/>
              </a:rPr>
              <a:t>, </a:t>
            </a:r>
            <a:r>
              <a:rPr lang="en-GB" sz="1400">
                <a:latin typeface="+mj-lt"/>
              </a:rPr>
              <a:t>Journal of Seattle Grace Hospital (2010)</a:t>
            </a:r>
            <a:endParaRPr lang="nl-NL" sz="1400" b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AF50E1-1A7C-4549-8D5F-2CA64F807015}"/>
              </a:ext>
            </a:extLst>
          </p:cNvPr>
          <p:cNvSpPr txBox="1"/>
          <p:nvPr/>
        </p:nvSpPr>
        <p:spPr>
          <a:xfrm>
            <a:off x="7906174" y="6124059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5</a:t>
            </a:r>
            <a:endParaRPr lang="en-N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B0885A-2CCC-921E-D603-0505A481F10E}"/>
              </a:ext>
            </a:extLst>
          </p:cNvPr>
          <p:cNvSpPr txBox="1"/>
          <p:nvPr/>
        </p:nvSpPr>
        <p:spPr>
          <a:xfrm>
            <a:off x="-2507226" y="2782529"/>
            <a:ext cx="19271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>
                <a:highlight>
                  <a:srgbClr val="FFFF00"/>
                </a:highlight>
              </a:rPr>
              <a:t>Niet-prinsessen </a:t>
            </a:r>
            <a:r>
              <a:rPr lang="nl-NL">
                <a:highlight>
                  <a:srgbClr val="FFFF00"/>
                </a:highlight>
              </a:rPr>
              <a:t>niet gevoeliger voor erwt bij 2 vs. 20 matrassen</a:t>
            </a:r>
            <a:endParaRPr lang="nl-NL" i="1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688499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2-MP als nieuwe gouden standaard?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2800"/>
              <a:t>Op dit moment nog voorbarig</a:t>
            </a:r>
          </a:p>
          <a:p>
            <a:pPr lvl="1"/>
            <a:r>
              <a:rPr lang="nl-NL" sz="2400"/>
              <a:t>De PODET is gevalideerd </a:t>
            </a:r>
          </a:p>
          <a:p>
            <a:pPr lvl="2"/>
            <a:r>
              <a:rPr lang="nl-NL" sz="2000"/>
              <a:t>M.b.t. verschillende erwt-soorten</a:t>
            </a:r>
            <a:r>
              <a:rPr lang="nl-NL" sz="2000" baseline="30000"/>
              <a:t>1</a:t>
            </a:r>
            <a:r>
              <a:rPr lang="nl-NL" sz="2000"/>
              <a:t>, erwt-bereidingswijze</a:t>
            </a:r>
            <a:r>
              <a:rPr lang="nl-NL" sz="2000" baseline="30000"/>
              <a:t>2</a:t>
            </a:r>
            <a:r>
              <a:rPr lang="nl-NL" sz="2000"/>
              <a:t>, matras-opbouw</a:t>
            </a:r>
            <a:r>
              <a:rPr lang="nl-NL" sz="2000" baseline="30000"/>
              <a:t>3 </a:t>
            </a:r>
            <a:r>
              <a:rPr lang="nl-NL" sz="2000"/>
              <a:t>en omgeving</a:t>
            </a:r>
            <a:r>
              <a:rPr lang="nl-NL" sz="2000" baseline="30000"/>
              <a:t>4</a:t>
            </a:r>
            <a:endParaRPr lang="nl-NL" sz="2000" i="1"/>
          </a:p>
          <a:p>
            <a:pPr lvl="1"/>
            <a:r>
              <a:rPr lang="nl-NL" sz="2400"/>
              <a:t>De 2-MP is nog niet gevalideerd</a:t>
            </a:r>
            <a:endParaRPr lang="nl-NL" sz="2400">
              <a:cs typeface="Calibri"/>
            </a:endParaRPr>
          </a:p>
          <a:p>
            <a:pPr lvl="1"/>
            <a:endParaRPr lang="nl-NL" sz="2000"/>
          </a:p>
          <a:p>
            <a:r>
              <a:rPr lang="nl-NL" sz="2800"/>
              <a:t>Op dit moment is slechts slaap</a:t>
            </a:r>
            <a:r>
              <a:rPr lang="nl-NL" sz="2800" i="1"/>
              <a:t>duur </a:t>
            </a:r>
            <a:r>
              <a:rPr lang="nl-NL" sz="2800"/>
              <a:t>als criterium gebruikt</a:t>
            </a:r>
          </a:p>
          <a:p>
            <a:r>
              <a:rPr lang="nl-NL" sz="2800"/>
              <a:t>Slaap</a:t>
            </a:r>
            <a:r>
              <a:rPr lang="nl-NL" sz="2800" i="1"/>
              <a:t>diepte </a:t>
            </a:r>
            <a:r>
              <a:rPr lang="nl-NL" sz="2800"/>
              <a:t>zou detectie mogelijk nog verder verbeteren</a:t>
            </a:r>
            <a:endParaRPr lang="nl-NL" sz="2800">
              <a:cs typeface="Calibri"/>
            </a:endParaRPr>
          </a:p>
          <a:p>
            <a:pPr marL="0" indent="0">
              <a:buNone/>
            </a:pPr>
            <a:endParaRPr lang="nl-NL" sz="2400">
              <a:cs typeface="Calibri"/>
            </a:endParaRPr>
          </a:p>
        </p:txBody>
      </p:sp>
      <p:sp>
        <p:nvSpPr>
          <p:cNvPr id="4" name="Text Box 7">
            <a:extLst>
              <a:ext uri="{FF2B5EF4-FFF2-40B4-BE49-F238E27FC236}">
                <a16:creationId xmlns:a16="http://schemas.microsoft.com/office/drawing/2014/main" id="{EC876013-A1DE-4C4A-84CF-367C87686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60422"/>
            <a:ext cx="91386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pPr algn="r">
              <a:spcBef>
                <a:spcPct val="50000"/>
              </a:spcBef>
            </a:pPr>
            <a:r>
              <a:rPr lang="nl-NL" sz="1400" b="0" baseline="30000">
                <a:latin typeface="+mj-lt"/>
              </a:rPr>
              <a:t>1</a:t>
            </a:r>
            <a:r>
              <a:rPr lang="nl-NL" sz="1400" b="0">
                <a:latin typeface="+mj-lt"/>
              </a:rPr>
              <a:t>Hak </a:t>
            </a:r>
            <a:r>
              <a:rPr lang="nl-NL" sz="1400" b="0" i="1">
                <a:latin typeface="+mj-lt"/>
              </a:rPr>
              <a:t>et al</a:t>
            </a:r>
            <a:r>
              <a:rPr lang="nl-NL" sz="1400" b="0">
                <a:latin typeface="+mj-lt"/>
              </a:rPr>
              <a:t>., </a:t>
            </a:r>
            <a:r>
              <a:rPr lang="nl-NL" sz="1400">
                <a:latin typeface="+mj-lt"/>
              </a:rPr>
              <a:t>Kookboek voor de wetenschapper (Heinz, ed.; </a:t>
            </a:r>
            <a:r>
              <a:rPr lang="nl-NL" sz="1400" b="0">
                <a:latin typeface="+mj-lt"/>
              </a:rPr>
              <a:t>2007); </a:t>
            </a:r>
            <a:r>
              <a:rPr lang="nl-NL" sz="1400" b="0" baseline="30000">
                <a:latin typeface="+mj-lt"/>
              </a:rPr>
              <a:t>2</a:t>
            </a:r>
            <a:r>
              <a:rPr lang="nl-NL" sz="1400" b="0">
                <a:latin typeface="+mj-lt"/>
              </a:rPr>
              <a:t>Super &amp; De Boer, </a:t>
            </a:r>
            <a:r>
              <a:rPr lang="nl-NL" sz="1400">
                <a:latin typeface="+mj-lt"/>
              </a:rPr>
              <a:t>Allerhande (2012); </a:t>
            </a:r>
            <a:br>
              <a:rPr lang="nl-NL" sz="1400">
                <a:latin typeface="+mj-lt"/>
              </a:rPr>
            </a:br>
            <a:r>
              <a:rPr lang="nl-NL" sz="1400" baseline="30000">
                <a:latin typeface="+mj-lt"/>
              </a:rPr>
              <a:t>3</a:t>
            </a:r>
            <a:r>
              <a:rPr lang="nl-NL" sz="1400">
                <a:latin typeface="+mj-lt"/>
              </a:rPr>
              <a:t>Auping </a:t>
            </a:r>
            <a:r>
              <a:rPr lang="nl-NL" sz="1400" i="1">
                <a:latin typeface="+mj-lt"/>
              </a:rPr>
              <a:t>et al.</a:t>
            </a:r>
            <a:r>
              <a:rPr lang="nl-NL" sz="1400">
                <a:latin typeface="+mj-lt"/>
              </a:rPr>
              <a:t>, Journal of </a:t>
            </a:r>
            <a:r>
              <a:rPr lang="nl-NL" sz="1400" err="1">
                <a:latin typeface="+mj-lt"/>
              </a:rPr>
              <a:t>Snores</a:t>
            </a:r>
            <a:r>
              <a:rPr lang="nl-NL" sz="1400">
                <a:latin typeface="+mj-lt"/>
              </a:rPr>
              <a:t> (1999); </a:t>
            </a:r>
            <a:r>
              <a:rPr lang="nl-NL" sz="1400" baseline="30000">
                <a:latin typeface="+mj-lt"/>
              </a:rPr>
              <a:t>4</a:t>
            </a:r>
            <a:r>
              <a:rPr lang="nl-NL" sz="1400">
                <a:latin typeface="+mj-lt"/>
              </a:rPr>
              <a:t>Boon </a:t>
            </a:r>
            <a:r>
              <a:rPr lang="nl-NL" sz="1400" i="1">
                <a:latin typeface="+mj-lt"/>
              </a:rPr>
              <a:t>et al</a:t>
            </a:r>
            <a:r>
              <a:rPr lang="nl-NL" sz="1400">
                <a:latin typeface="+mj-lt"/>
              </a:rPr>
              <a:t>., Livingmagazine (2011)</a:t>
            </a:r>
            <a:endParaRPr lang="nl-NL" sz="1400" b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511013-5C6B-4271-80B2-CF76252A6750}"/>
              </a:ext>
            </a:extLst>
          </p:cNvPr>
          <p:cNvSpPr txBox="1"/>
          <p:nvPr/>
        </p:nvSpPr>
        <p:spPr>
          <a:xfrm>
            <a:off x="7906174" y="587396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6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918859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21992"/>
            <a:ext cx="8229600" cy="3904171"/>
          </a:xfrm>
        </p:spPr>
        <p:txBody>
          <a:bodyPr/>
          <a:lstStyle/>
          <a:p>
            <a:pPr marL="0" indent="0" algn="ctr">
              <a:buNone/>
            </a:pPr>
            <a:r>
              <a:rPr lang="nl-NL"/>
              <a:t>De 2 Matras PODET (2-MP) is een mogelijk toekomstige standaard in prinsessendetectie, die o.a. voor de scheepsbouwindustrie grote financiële voordelen met zich mee kan brengen</a:t>
            </a:r>
            <a:endParaRPr lang="nl-NL">
              <a:cs typeface="Calibri"/>
            </a:endParaRPr>
          </a:p>
          <a:p>
            <a:pPr marL="0" indent="0">
              <a:buNone/>
            </a:pPr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2B1118-87FE-4ACE-B89D-A025F4A738A5}"/>
              </a:ext>
            </a:extLst>
          </p:cNvPr>
          <p:cNvSpPr txBox="1"/>
          <p:nvPr/>
        </p:nvSpPr>
        <p:spPr>
          <a:xfrm>
            <a:off x="7841974" y="64588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6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58664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200EDA-CE83-2BA1-E5E9-CCD084C25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/>
              <a:t>Vragen?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2DB89C1-35CD-7E8A-2FCF-BF6C5F682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77375B6-5E3D-EE71-5494-1A596E5507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00" r="2288" b="2283"/>
          <a:stretch/>
        </p:blipFill>
        <p:spPr>
          <a:xfrm>
            <a:off x="2740425" y="1518083"/>
            <a:ext cx="3908950" cy="5065280"/>
          </a:xfrm>
          <a:prstGeom prst="rect">
            <a:avLst/>
          </a:prstGeom>
        </p:spPr>
      </p:pic>
      <p:sp>
        <p:nvSpPr>
          <p:cNvPr id="6" name="TextBox 3">
            <a:extLst>
              <a:ext uri="{FF2B5EF4-FFF2-40B4-BE49-F238E27FC236}">
                <a16:creationId xmlns:a16="http://schemas.microsoft.com/office/drawing/2014/main" id="{F8BB9382-6650-A552-073E-24A652FAFDA9}"/>
              </a:ext>
            </a:extLst>
          </p:cNvPr>
          <p:cNvSpPr txBox="1"/>
          <p:nvPr/>
        </p:nvSpPr>
        <p:spPr>
          <a:xfrm>
            <a:off x="7841974" y="6458851"/>
            <a:ext cx="123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Student 7</a:t>
            </a:r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149480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Vragen?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78078" cy="5078896"/>
          </a:xfrm>
        </p:spPr>
        <p:txBody>
          <a:bodyPr/>
          <a:lstStyle/>
          <a:p>
            <a:pPr marL="0" indent="0">
              <a:buNone/>
            </a:pPr>
            <a:r>
              <a:rPr lang="nl-NL" sz="2400"/>
              <a:t>Bronnen</a:t>
            </a:r>
            <a:endParaRPr lang="nl-NL" sz="2400">
              <a:cs typeface="Calibri"/>
            </a:endParaRPr>
          </a:p>
          <a:p>
            <a:r>
              <a:rPr lang="nl-NL" sz="1400" err="1"/>
              <a:t>Grimm</a:t>
            </a:r>
            <a:r>
              <a:rPr lang="nl-NL" sz="1400"/>
              <a:t>, J., </a:t>
            </a:r>
            <a:r>
              <a:rPr lang="nl-NL" sz="1400" err="1"/>
              <a:t>Grimm</a:t>
            </a:r>
            <a:r>
              <a:rPr lang="nl-NL" sz="1400"/>
              <a:t>, W., &amp; Schmidt, A.M.G. (1994). The 2-Mattress PODET as </a:t>
            </a:r>
            <a:r>
              <a:rPr lang="nl-NL" sz="1400" err="1"/>
              <a:t>an</a:t>
            </a:r>
            <a:r>
              <a:rPr lang="nl-NL" sz="1400"/>
              <a:t> accurate, </a:t>
            </a:r>
            <a:r>
              <a:rPr lang="nl-NL" sz="1400" err="1"/>
              <a:t>cost-effective</a:t>
            </a:r>
            <a:r>
              <a:rPr lang="nl-NL" sz="1400"/>
              <a:t> </a:t>
            </a:r>
            <a:r>
              <a:rPr lang="nl-NL" sz="1400" err="1"/>
              <a:t>princess</a:t>
            </a:r>
            <a:r>
              <a:rPr lang="nl-NL" sz="1400"/>
              <a:t> </a:t>
            </a:r>
            <a:r>
              <a:rPr lang="nl-NL" sz="1400" err="1"/>
              <a:t>detection</a:t>
            </a:r>
            <a:r>
              <a:rPr lang="nl-NL" sz="1400"/>
              <a:t> </a:t>
            </a:r>
            <a:r>
              <a:rPr lang="nl-NL" sz="1400" err="1"/>
              <a:t>method</a:t>
            </a:r>
            <a:r>
              <a:rPr lang="nl-NL" sz="1400"/>
              <a:t>. </a:t>
            </a:r>
            <a:r>
              <a:rPr lang="nl-NL" sz="1400" i="1"/>
              <a:t>Journal of a 1001 </a:t>
            </a:r>
            <a:r>
              <a:rPr lang="nl-NL" sz="1400" i="1" err="1"/>
              <a:t>nights</a:t>
            </a:r>
            <a:r>
              <a:rPr lang="nl-NL" sz="1400"/>
              <a:t>, 1002, 15-30.</a:t>
            </a:r>
            <a:endParaRPr lang="nl-NL" sz="1400">
              <a:cs typeface="Calibri"/>
            </a:endParaRPr>
          </a:p>
          <a:p>
            <a:r>
              <a:rPr lang="nl-NL" sz="1400"/>
              <a:t>Wikipedia. Koninklijke familie Nederland. Op internet: http://nl.wikipedia.org/wiki/Koninklijke_familie_%28Nederland%29, geraadpleegd op 6 februari 2020.</a:t>
            </a:r>
            <a:endParaRPr lang="nl-NL" sz="1400">
              <a:cs typeface="Calibri"/>
            </a:endParaRPr>
          </a:p>
          <a:p>
            <a:r>
              <a:rPr lang="nl-NL" sz="1400"/>
              <a:t>Andersen, H.C., </a:t>
            </a:r>
            <a:r>
              <a:rPr lang="nl-NL" sz="1400" err="1"/>
              <a:t>Voigt</a:t>
            </a:r>
            <a:r>
              <a:rPr lang="nl-NL" sz="1400"/>
              <a:t>, R., </a:t>
            </a:r>
            <a:r>
              <a:rPr lang="nl-NL" sz="1400" err="1"/>
              <a:t>Ørsted</a:t>
            </a:r>
            <a:r>
              <a:rPr lang="nl-NL" sz="1400"/>
              <a:t>, S., &amp; Lind, J. (1835). The Princess </a:t>
            </a:r>
            <a:r>
              <a:rPr lang="nl-NL" sz="1400" err="1"/>
              <a:t>and</a:t>
            </a:r>
            <a:r>
              <a:rPr lang="nl-NL" sz="1400"/>
              <a:t> </a:t>
            </a:r>
            <a:r>
              <a:rPr lang="nl-NL" sz="1400" err="1"/>
              <a:t>the</a:t>
            </a:r>
            <a:r>
              <a:rPr lang="nl-NL" sz="1400"/>
              <a:t> </a:t>
            </a:r>
            <a:r>
              <a:rPr lang="nl-NL" sz="1400" err="1"/>
              <a:t>Pea</a:t>
            </a:r>
            <a:r>
              <a:rPr lang="nl-NL" sz="1400"/>
              <a:t> as </a:t>
            </a:r>
            <a:r>
              <a:rPr lang="nl-NL" sz="1400" err="1"/>
              <a:t>an</a:t>
            </a:r>
            <a:r>
              <a:rPr lang="nl-NL" sz="1400"/>
              <a:t> accurate </a:t>
            </a:r>
            <a:r>
              <a:rPr lang="nl-NL" sz="1400" err="1"/>
              <a:t>princess</a:t>
            </a:r>
            <a:r>
              <a:rPr lang="nl-NL" sz="1400"/>
              <a:t> </a:t>
            </a:r>
            <a:r>
              <a:rPr lang="nl-NL" sz="1400" err="1"/>
              <a:t>detection</a:t>
            </a:r>
            <a:r>
              <a:rPr lang="nl-NL" sz="1400"/>
              <a:t> </a:t>
            </a:r>
            <a:r>
              <a:rPr lang="nl-NL" sz="1400" err="1"/>
              <a:t>method</a:t>
            </a:r>
            <a:r>
              <a:rPr lang="nl-NL" sz="1400"/>
              <a:t>.</a:t>
            </a:r>
            <a:r>
              <a:rPr lang="nl-NL" sz="1400" i="1"/>
              <a:t> </a:t>
            </a:r>
            <a:r>
              <a:rPr lang="nl-NL" sz="1400" i="1" err="1"/>
              <a:t>Eventyr</a:t>
            </a:r>
            <a:r>
              <a:rPr lang="nl-NL" sz="1400"/>
              <a:t>, 1, 20-25. </a:t>
            </a:r>
            <a:endParaRPr lang="nl-NL" sz="1400">
              <a:cs typeface="Calibri"/>
            </a:endParaRPr>
          </a:p>
          <a:p>
            <a:r>
              <a:rPr lang="nl-NL" sz="1400" err="1"/>
              <a:t>Grey</a:t>
            </a:r>
            <a:r>
              <a:rPr lang="nl-NL" sz="1400"/>
              <a:t>, M., &amp; </a:t>
            </a:r>
            <a:r>
              <a:rPr lang="nl-NL" sz="1400" err="1"/>
              <a:t>McDreamy</a:t>
            </a:r>
            <a:r>
              <a:rPr lang="nl-NL" sz="1400"/>
              <a:t>, D.S. (2010). </a:t>
            </a:r>
            <a:r>
              <a:rPr lang="nl-NL" sz="1400" err="1"/>
              <a:t>Oversensitive</a:t>
            </a:r>
            <a:r>
              <a:rPr lang="nl-NL" sz="1400"/>
              <a:t> </a:t>
            </a:r>
            <a:r>
              <a:rPr lang="nl-NL" sz="1400" err="1"/>
              <a:t>pressure</a:t>
            </a:r>
            <a:r>
              <a:rPr lang="nl-NL" sz="1400"/>
              <a:t> sensors in </a:t>
            </a:r>
            <a:r>
              <a:rPr lang="nl-NL" sz="1400" err="1"/>
              <a:t>princess</a:t>
            </a:r>
            <a:r>
              <a:rPr lang="nl-NL" sz="1400"/>
              <a:t> skin, a case </a:t>
            </a:r>
            <a:r>
              <a:rPr lang="nl-NL" sz="1400" err="1"/>
              <a:t>study</a:t>
            </a:r>
            <a:r>
              <a:rPr lang="nl-NL" sz="1400"/>
              <a:t>. </a:t>
            </a:r>
            <a:r>
              <a:rPr lang="nl-NL" sz="1400" i="1"/>
              <a:t>Journal of Seattle Grace </a:t>
            </a:r>
            <a:r>
              <a:rPr lang="nl-NL" sz="1400" i="1" err="1"/>
              <a:t>Hospital</a:t>
            </a:r>
            <a:r>
              <a:rPr lang="nl-NL" sz="1400"/>
              <a:t>, 10, 6-16.</a:t>
            </a:r>
            <a:endParaRPr lang="nl-NL" sz="1400">
              <a:cs typeface="Calibri"/>
            </a:endParaRPr>
          </a:p>
          <a:p>
            <a:r>
              <a:rPr lang="nl-NL" sz="1400"/>
              <a:t>Gemiddeldgezien.nl. Gemiddelde prijs matras. Op internet: http://gemiddeldgezien.nl/meer-gemiddelden/227-gemiddelde-prijs-matras, geraadpleegd op 7 mei 2014.</a:t>
            </a:r>
            <a:endParaRPr lang="nl-NL" sz="1400">
              <a:cs typeface="Calibri"/>
            </a:endParaRPr>
          </a:p>
          <a:p>
            <a:r>
              <a:rPr lang="nl-NL" sz="1400" err="1"/>
              <a:t>Fictiëv</a:t>
            </a:r>
            <a:r>
              <a:rPr lang="nl-NL" sz="1400"/>
              <a:t>, E., </a:t>
            </a:r>
            <a:r>
              <a:rPr lang="nl-NL" sz="1400" err="1"/>
              <a:t>Verzönnen</a:t>
            </a:r>
            <a:r>
              <a:rPr lang="nl-NL" sz="1400"/>
              <a:t>, R., &amp; </a:t>
            </a:r>
            <a:r>
              <a:rPr lang="nl-NL" sz="1400" err="1"/>
              <a:t>Bdagt</a:t>
            </a:r>
            <a:r>
              <a:rPr lang="nl-NL" sz="1400"/>
              <a:t>, M. (2003). An </a:t>
            </a:r>
            <a:r>
              <a:rPr lang="nl-NL" sz="1400" err="1"/>
              <a:t>overview</a:t>
            </a:r>
            <a:r>
              <a:rPr lang="nl-NL" sz="1400"/>
              <a:t> of sleep parameters </a:t>
            </a:r>
            <a:r>
              <a:rPr lang="nl-NL" sz="1400" err="1"/>
              <a:t>under</a:t>
            </a:r>
            <a:r>
              <a:rPr lang="nl-NL" sz="1400"/>
              <a:t> </a:t>
            </a:r>
            <a:r>
              <a:rPr lang="nl-NL" sz="1400" err="1"/>
              <a:t>several</a:t>
            </a:r>
            <a:r>
              <a:rPr lang="nl-NL" sz="1400"/>
              <a:t> </a:t>
            </a:r>
            <a:r>
              <a:rPr lang="nl-NL" sz="1400" err="1"/>
              <a:t>conditions</a:t>
            </a:r>
            <a:r>
              <a:rPr lang="nl-NL" sz="1400"/>
              <a:t>. </a:t>
            </a:r>
            <a:r>
              <a:rPr lang="nl-NL" sz="1400" i="1"/>
              <a:t>Journal of </a:t>
            </a:r>
            <a:r>
              <a:rPr lang="nl-NL" sz="1400" i="1" err="1"/>
              <a:t>Unreality</a:t>
            </a:r>
            <a:r>
              <a:rPr lang="nl-NL" sz="1400"/>
              <a:t>, 3, 1415-1435.</a:t>
            </a:r>
          </a:p>
          <a:p>
            <a:r>
              <a:rPr lang="nl-NL" sz="1400"/>
              <a:t>Hak, G., Knorr, W., &amp; Maggi, G.R. (2007). PODET scores robuust tussen erwtsoorten. In: Heinz, S. (ed.), </a:t>
            </a:r>
            <a:r>
              <a:rPr lang="nl-NL" sz="1400" i="1"/>
              <a:t>Kookboek voor de wetenschapper</a:t>
            </a:r>
            <a:r>
              <a:rPr lang="nl-NL" sz="1400"/>
              <a:t>. Amsterdam: Elsevier, pp. 239-445. </a:t>
            </a:r>
          </a:p>
          <a:p>
            <a:r>
              <a:rPr lang="nl-NL" sz="1400"/>
              <a:t>Super, M.N.R., &amp; De Boer, S.P. (2012). PODET </a:t>
            </a:r>
            <a:r>
              <a:rPr lang="nl-NL" sz="1400" err="1"/>
              <a:t>robust</a:t>
            </a:r>
            <a:r>
              <a:rPr lang="nl-NL" sz="1400"/>
              <a:t> in </a:t>
            </a:r>
            <a:r>
              <a:rPr lang="nl-NL" sz="1400" err="1"/>
              <a:t>raw</a:t>
            </a:r>
            <a:r>
              <a:rPr lang="nl-NL" sz="1400"/>
              <a:t>, </a:t>
            </a:r>
            <a:r>
              <a:rPr lang="nl-NL" sz="1400" err="1"/>
              <a:t>cooked</a:t>
            </a:r>
            <a:r>
              <a:rPr lang="nl-NL" sz="1400"/>
              <a:t> </a:t>
            </a:r>
            <a:r>
              <a:rPr lang="nl-NL" sz="1400" err="1"/>
              <a:t>and</a:t>
            </a:r>
            <a:r>
              <a:rPr lang="nl-NL" sz="1400"/>
              <a:t> </a:t>
            </a:r>
            <a:r>
              <a:rPr lang="nl-NL" sz="1400" err="1"/>
              <a:t>wokked</a:t>
            </a:r>
            <a:r>
              <a:rPr lang="nl-NL" sz="1400"/>
              <a:t> </a:t>
            </a:r>
            <a:r>
              <a:rPr lang="nl-NL" sz="1400" err="1"/>
              <a:t>pea</a:t>
            </a:r>
            <a:r>
              <a:rPr lang="nl-NL" sz="1400"/>
              <a:t> </a:t>
            </a:r>
            <a:r>
              <a:rPr lang="nl-NL" sz="1400" err="1"/>
              <a:t>conditions</a:t>
            </a:r>
            <a:r>
              <a:rPr lang="nl-NL" sz="1400"/>
              <a:t>. </a:t>
            </a:r>
            <a:r>
              <a:rPr lang="nl-NL" sz="1400" i="1"/>
              <a:t>Allerhande</a:t>
            </a:r>
            <a:r>
              <a:rPr lang="nl-NL" sz="1400"/>
              <a:t>, 3, 31-33.</a:t>
            </a:r>
          </a:p>
          <a:p>
            <a:r>
              <a:rPr lang="nl-NL" sz="1400"/>
              <a:t>Auping, J.A. , Bed, B., &amp; Kea, I. (1999). PODET scores accurate </a:t>
            </a:r>
            <a:r>
              <a:rPr lang="nl-NL" sz="1400" err="1"/>
              <a:t>across</a:t>
            </a:r>
            <a:r>
              <a:rPr lang="nl-NL" sz="1400"/>
              <a:t> </a:t>
            </a:r>
            <a:r>
              <a:rPr lang="nl-NL" sz="1400" err="1"/>
              <a:t>matrass</a:t>
            </a:r>
            <a:r>
              <a:rPr lang="nl-NL" sz="1400"/>
              <a:t> types. </a:t>
            </a:r>
            <a:r>
              <a:rPr lang="nl-NL" sz="1400" i="1"/>
              <a:t>Journal of Zees</a:t>
            </a:r>
            <a:r>
              <a:rPr lang="nl-NL" sz="1400"/>
              <a:t>, 24, 32-36.</a:t>
            </a:r>
          </a:p>
          <a:p>
            <a:r>
              <a:rPr lang="nl-NL" sz="1400"/>
              <a:t>Boon, P., des Bouvrie, J., &amp; </a:t>
            </a:r>
            <a:r>
              <a:rPr lang="nl-NL" sz="1400" err="1"/>
              <a:t>Trustfull</a:t>
            </a:r>
            <a:r>
              <a:rPr lang="nl-NL" sz="1400"/>
              <a:t>, Q. (2011). PODET in </a:t>
            </a:r>
            <a:r>
              <a:rPr lang="nl-NL" sz="1400" err="1"/>
              <a:t>the</a:t>
            </a:r>
            <a:r>
              <a:rPr lang="nl-NL" sz="1400"/>
              <a:t> home environment. </a:t>
            </a:r>
            <a:r>
              <a:rPr lang="nl-NL" sz="1400" i="1" err="1"/>
              <a:t>LivingMagazine</a:t>
            </a:r>
            <a:r>
              <a:rPr lang="nl-NL" sz="1400"/>
              <a:t>, 3, 456-458.</a:t>
            </a:r>
          </a:p>
          <a:p>
            <a:pPr marL="0" indent="0">
              <a:buNone/>
            </a:pPr>
            <a:endParaRPr lang="nl-NL" sz="1400"/>
          </a:p>
          <a:p>
            <a:endParaRPr lang="nl-NL" sz="1400"/>
          </a:p>
          <a:p>
            <a:endParaRPr lang="nl-NL" sz="1400"/>
          </a:p>
          <a:p>
            <a:endParaRPr lang="nl-NL" sz="800"/>
          </a:p>
        </p:txBody>
      </p:sp>
    </p:spTree>
    <p:extLst>
      <p:ext uri="{BB962C8B-B14F-4D97-AF65-F5344CB8AC3E}">
        <p14:creationId xmlns:p14="http://schemas.microsoft.com/office/powerpoint/2010/main" val="3291537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FA46E-2F0E-E4D4-D5ED-A9C87B84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Opmerkingen 2425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EDB73-831A-61E4-537E-3F52A2B42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DS: Slide 12 is wat ambigue. Klopt dit allemaal wel? Misschien iets aanpassen.</a:t>
            </a:r>
          </a:p>
        </p:txBody>
      </p:sp>
    </p:spTree>
    <p:extLst>
      <p:ext uri="{BB962C8B-B14F-4D97-AF65-F5344CB8AC3E}">
        <p14:creationId xmlns:p14="http://schemas.microsoft.com/office/powerpoint/2010/main" val="863532181"/>
      </p:ext>
    </p:extLst>
  </p:cSld>
  <p:clrMapOvr>
    <a:masterClrMapping/>
  </p:clrMapOvr>
</p:sld>
</file>

<file path=ppt/theme/theme1.xml><?xml version="1.0" encoding="utf-8"?>
<a:theme xmlns:a="http://schemas.openxmlformats.org/drawingml/2006/main" name="ABV-theme">
  <a:themeElements>
    <a:clrScheme name="ABV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F6FC6"/>
      </a:hlink>
      <a:folHlink>
        <a:srgbClr val="0F6F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BV-theme" id="{0934352C-F476-4EE8-B687-FE45FBF841F5}" vid="{33AC9421-F2E3-485E-8880-A5392BE9F2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axCatchAll xmlns="29408f42-c364-44f6-92eb-48b498dc8b58" xsi:nil="true"/>
    <lcf76f155ced4ddcb4097134ff3c332f xmlns="1ccf920d-4c17-4791-82e8-181c53bec220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B4B028EF733443822E1F6D735459B0" ma:contentTypeVersion="17" ma:contentTypeDescription="Een nieuw document maken." ma:contentTypeScope="" ma:versionID="d72cf388251134bd97d4dad7fa848dd3">
  <xsd:schema xmlns:xsd="http://www.w3.org/2001/XMLSchema" xmlns:xs="http://www.w3.org/2001/XMLSchema" xmlns:p="http://schemas.microsoft.com/office/2006/metadata/properties" xmlns:ns2="1ccf920d-4c17-4791-82e8-181c53bec220" xmlns:ns3="29408f42-c364-44f6-92eb-48b498dc8b58" targetNamespace="http://schemas.microsoft.com/office/2006/metadata/properties" ma:root="true" ma:fieldsID="b299d675bd37e4707b32640d80ac4765" ns2:_="" ns3:_="">
    <xsd:import namespace="1ccf920d-4c17-4791-82e8-181c53bec220"/>
    <xsd:import namespace="29408f42-c364-44f6-92eb-48b498dc8b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cf920d-4c17-4791-82e8-181c53bec2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99b6ca76-abda-4f5c-bf70-6374a71c10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408f42-c364-44f6-92eb-48b498dc8b5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6ff2a7cb-79ed-4271-b46f-4e9060c3312a}" ma:internalName="TaxCatchAll" ma:showField="CatchAllData" ma:web="29408f42-c364-44f6-92eb-48b498dc8b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0CED26E-6DFE-41F3-8EF0-A4A794EC5DF5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62528280-8E31-45EC-8C3A-7F1FAEA4170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63F0AD-B00E-43E6-AB82-994A6F2536CD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www.w3.org/XML/1998/namespace"/>
    <ds:schemaRef ds:uri="http://schemas.microsoft.com/office/infopath/2007/PartnerControls"/>
    <ds:schemaRef ds:uri="ab3d2fab-7a10-4c1c-9d95-a448f5db7cf1"/>
    <ds:schemaRef ds:uri="f60b5c42-de96-497f-b155-bb7bd930d459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E7FD1BE9-5AD9-44ED-961A-FF4824373477}"/>
</file>

<file path=docProps/app.xml><?xml version="1.0" encoding="utf-8"?>
<Properties xmlns="http://schemas.openxmlformats.org/officeDocument/2006/extended-properties" xmlns:vt="http://schemas.openxmlformats.org/officeDocument/2006/docPropsVTypes">
  <Template>ABV-theme</Template>
  <TotalTime>0</TotalTime>
  <Words>1071</Words>
  <Application>Microsoft Office PowerPoint</Application>
  <PresentationFormat>Diavoorstelling (4:3)</PresentationFormat>
  <Paragraphs>140</Paragraphs>
  <Slides>17</Slides>
  <Notes>11</Notes>
  <HiddenSlides>3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0" baseType="lpstr">
      <vt:lpstr>Arial</vt:lpstr>
      <vt:lpstr>Calibri</vt:lpstr>
      <vt:lpstr>ABV-theme</vt:lpstr>
      <vt:lpstr>PowerPoint-presentatie</vt:lpstr>
      <vt:lpstr>De 2-Matras PODET (2-MP) als nieuwe prinsessen-detectiemethode</vt:lpstr>
      <vt:lpstr>Prinsessen zijn waardevol </vt:lpstr>
      <vt:lpstr>Identificatie van prinsessen</vt:lpstr>
      <vt:lpstr>Op weg naar een goedkoper alternatief?</vt:lpstr>
      <vt:lpstr>Onderzoeksvraag</vt:lpstr>
      <vt:lpstr>De 2-Matras PODET (2-MP)</vt:lpstr>
      <vt:lpstr>Proefpersonen en Procedure</vt:lpstr>
      <vt:lpstr>Analyse</vt:lpstr>
      <vt:lpstr>Prinsessen slapen minder t.o.v. niet-prinsessen, ongeacht het aantal matrassen</vt:lpstr>
      <vt:lpstr>PowerPoint-presentatie</vt:lpstr>
      <vt:lpstr>Slaapkwaliteit en gevoeligheid </vt:lpstr>
      <vt:lpstr>2-MP als nieuwe gouden standaard?</vt:lpstr>
      <vt:lpstr>PowerPoint-presentatie</vt:lpstr>
      <vt:lpstr>Vragen? </vt:lpstr>
      <vt:lpstr>Vragen?</vt:lpstr>
      <vt:lpstr>Opmerkingen 2425</vt:lpstr>
    </vt:vector>
  </TitlesOfParts>
  <Company>Universiteit van Amsterdam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Hanneke de Leeuw</dc:creator>
  <cp:lastModifiedBy>Nina Scheres</cp:lastModifiedBy>
  <cp:revision>2</cp:revision>
  <cp:lastPrinted>2014-03-26T12:25:14Z</cp:lastPrinted>
  <dcterms:created xsi:type="dcterms:W3CDTF">2009-02-02T14:19:13Z</dcterms:created>
  <dcterms:modified xsi:type="dcterms:W3CDTF">2026-06-24T12:42:00Z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ContentTypeId">
    <vt:lpwstr>0x01010052B4B028EF733443822E1F6D735459B0</vt:lpwstr>
  </property>
  <property fmtid="{D5CDD505-2E9C-101B-9397-08002B2CF9AE}" pid="4" name="MediaServiceImageTags">
    <vt:lpwstr/>
  </property>
</Properties>
</file>