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4"/>
  </p:sldMasterIdLst>
  <p:sldIdLst>
    <p:sldId id="256" r:id="rId5"/>
    <p:sldId id="257" r:id="rId6"/>
    <p:sldId id="258" r:id="rId7"/>
    <p:sldId id="268" r:id="rId8"/>
    <p:sldId id="260" r:id="rId9"/>
    <p:sldId id="263" r:id="rId10"/>
    <p:sldId id="262" r:id="rId11"/>
    <p:sldId id="264" r:id="rId12"/>
    <p:sldId id="265" r:id="rId13"/>
    <p:sldId id="269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5650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0664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082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52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1853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723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912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065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022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3011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0890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1922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9097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5698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11326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4478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964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07213-8E81-4B03-9506-7B1F4884351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42076-486D-4B73-B6C9-E336E5B493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51352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4A83BD-59F5-4A35-8522-AB43F9E149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942" y="782998"/>
            <a:ext cx="11576115" cy="2387600"/>
          </a:xfrm>
        </p:spPr>
        <p:txBody>
          <a:bodyPr>
            <a:normAutofit/>
          </a:bodyPr>
          <a:lstStyle/>
          <a:p>
            <a:r>
              <a:rPr lang="nl-NL" dirty="0"/>
              <a:t>kristal PF12 kan </a:t>
            </a:r>
            <a:r>
              <a:rPr lang="nl-NL" dirty="0" err="1"/>
              <a:t>kyber</a:t>
            </a:r>
            <a:r>
              <a:rPr lang="nl-NL" dirty="0"/>
              <a:t> </a:t>
            </a:r>
            <a:r>
              <a:rPr lang="nl-NL" dirty="0" err="1"/>
              <a:t>kristals</a:t>
            </a:r>
            <a:r>
              <a:rPr lang="nl-NL" dirty="0"/>
              <a:t> in </a:t>
            </a:r>
            <a:r>
              <a:rPr lang="nl-NL" dirty="0" err="1"/>
              <a:t>lightsabers</a:t>
            </a:r>
            <a:r>
              <a:rPr lang="nl-NL" dirty="0"/>
              <a:t> vervangen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67D084F-458A-472D-A9DD-D2C6F02816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l-NL" sz="1600" dirty="0" err="1"/>
              <a:t>Palpatine</a:t>
            </a:r>
            <a:r>
              <a:rPr lang="nl-NL" sz="1600" dirty="0"/>
              <a:t>, S., Vader, D. &amp; Maul, S. (3277 LY). Crystal </a:t>
            </a:r>
            <a:r>
              <a:rPr lang="nl-NL" sz="1600" i="1" dirty="0" err="1"/>
              <a:t>presentatus</a:t>
            </a:r>
            <a:r>
              <a:rPr lang="nl-NL" sz="1600" i="1" dirty="0"/>
              <a:t> </a:t>
            </a:r>
            <a:r>
              <a:rPr lang="nl-NL" sz="1600" i="1" dirty="0" err="1"/>
              <a:t>fictivus</a:t>
            </a:r>
            <a:r>
              <a:rPr lang="nl-NL" sz="1600" dirty="0"/>
              <a:t> 12 (PF12) is a </a:t>
            </a:r>
            <a:r>
              <a:rPr lang="nl-NL" sz="1600" dirty="0" err="1"/>
              <a:t>potential</a:t>
            </a:r>
            <a:r>
              <a:rPr lang="nl-NL" sz="1600" dirty="0"/>
              <a:t> </a:t>
            </a:r>
            <a:r>
              <a:rPr lang="nl-NL" sz="1600" dirty="0" err="1"/>
              <a:t>alternative</a:t>
            </a:r>
            <a:r>
              <a:rPr lang="nl-NL" sz="1600" dirty="0"/>
              <a:t> </a:t>
            </a:r>
            <a:r>
              <a:rPr lang="nl-NL" sz="1600" dirty="0" err="1"/>
              <a:t>to</a:t>
            </a:r>
            <a:r>
              <a:rPr lang="nl-NL" sz="1600" dirty="0"/>
              <a:t> </a:t>
            </a:r>
            <a:r>
              <a:rPr lang="nl-NL" sz="1600" dirty="0" err="1"/>
              <a:t>kyber</a:t>
            </a:r>
            <a:r>
              <a:rPr lang="nl-NL" sz="1600" dirty="0"/>
              <a:t> </a:t>
            </a:r>
            <a:r>
              <a:rPr lang="nl-NL" sz="1600" dirty="0" err="1"/>
              <a:t>crystals</a:t>
            </a:r>
            <a:r>
              <a:rPr lang="nl-NL" sz="1600" dirty="0"/>
              <a:t> in </a:t>
            </a:r>
            <a:r>
              <a:rPr lang="nl-NL" sz="1600" dirty="0" err="1"/>
              <a:t>lightsabers</a:t>
            </a:r>
            <a:r>
              <a:rPr lang="nl-NL" sz="1600" dirty="0"/>
              <a:t>. </a:t>
            </a:r>
            <a:r>
              <a:rPr lang="nl-NL" sz="1600" i="1" dirty="0" err="1"/>
              <a:t>Current</a:t>
            </a:r>
            <a:r>
              <a:rPr lang="nl-NL" sz="1600" i="1" dirty="0"/>
              <a:t> issues in a </a:t>
            </a:r>
            <a:r>
              <a:rPr lang="nl-NL" sz="1600" i="1" dirty="0" err="1"/>
              <a:t>galaxy</a:t>
            </a:r>
            <a:r>
              <a:rPr lang="nl-NL" sz="1600" i="1" dirty="0"/>
              <a:t> far, far </a:t>
            </a:r>
            <a:r>
              <a:rPr lang="nl-NL" sz="1600" i="1" dirty="0" err="1"/>
              <a:t>away</a:t>
            </a:r>
            <a:r>
              <a:rPr lang="nl-NL" sz="1600" i="1" dirty="0"/>
              <a:t>, </a:t>
            </a:r>
            <a:r>
              <a:rPr lang="nl-NL" sz="1600" dirty="0"/>
              <a:t>18, 92-98. </a:t>
            </a:r>
            <a:br>
              <a:rPr lang="nl-NL" sz="1600" dirty="0"/>
            </a:br>
            <a:endParaRPr lang="nl-NL" sz="1600" dirty="0"/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FF15BE01-0DD1-4DAB-9D36-7D1593EC7871}"/>
              </a:ext>
            </a:extLst>
          </p:cNvPr>
          <p:cNvSpPr txBox="1">
            <a:spLocks/>
          </p:cNvSpPr>
          <p:nvPr/>
        </p:nvSpPr>
        <p:spPr>
          <a:xfrm>
            <a:off x="107405" y="5413506"/>
            <a:ext cx="900146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dirty="0"/>
              <a:t>Vincent Blum</a:t>
            </a:r>
            <a:br>
              <a:rPr lang="nl-NL" dirty="0"/>
            </a:br>
            <a:r>
              <a:rPr lang="nl-NL" dirty="0"/>
              <a:t>15/7/21</a:t>
            </a:r>
            <a:br>
              <a:rPr lang="nl-NL" dirty="0"/>
            </a:br>
            <a:r>
              <a:rPr lang="nl-NL" dirty="0"/>
              <a:t>Academische Vaardigheden</a:t>
            </a:r>
          </a:p>
        </p:txBody>
      </p:sp>
    </p:spTree>
    <p:extLst>
      <p:ext uri="{BB962C8B-B14F-4D97-AF65-F5344CB8AC3E}">
        <p14:creationId xmlns:p14="http://schemas.microsoft.com/office/powerpoint/2010/main" val="3951510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0FFCF4-4F7A-49A2-B725-40BBE53CD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err="1"/>
              <a:t>Kyber</a:t>
            </a:r>
            <a:r>
              <a:rPr lang="nl-NL" dirty="0"/>
              <a:t> kristallen vormen de basis van een </a:t>
            </a:r>
            <a:r>
              <a:rPr lang="nl-NL" dirty="0" err="1"/>
              <a:t>lightsaber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813D91-3176-46D3-89A5-E35A3B8BF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493272"/>
          </a:xfrm>
        </p:spPr>
        <p:txBody>
          <a:bodyPr/>
          <a:lstStyle/>
          <a:p>
            <a:r>
              <a:rPr lang="nl-NL" dirty="0" err="1"/>
              <a:t>Kyber</a:t>
            </a:r>
            <a:r>
              <a:rPr lang="nl-NL" dirty="0"/>
              <a:t> kristal </a:t>
            </a:r>
          </a:p>
          <a:p>
            <a:pPr lvl="1"/>
            <a:r>
              <a:rPr lang="nl-NL" dirty="0"/>
              <a:t>Vormt essentieel onderdeel van </a:t>
            </a:r>
            <a:r>
              <a:rPr lang="nl-NL" dirty="0" err="1"/>
              <a:t>lightsaber</a:t>
            </a:r>
            <a:endParaRPr lang="nl-NL" dirty="0"/>
          </a:p>
          <a:p>
            <a:pPr lvl="1"/>
            <a:r>
              <a:rPr lang="nl-NL" dirty="0"/>
              <a:t>Vele kleuren bekend (blauw, rood, groen)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 err="1"/>
              <a:t>Kyber</a:t>
            </a:r>
            <a:r>
              <a:rPr lang="nl-NL" dirty="0"/>
              <a:t> kristallen worden gewonnen op ijsplaneet </a:t>
            </a:r>
            <a:r>
              <a:rPr lang="nl-NL" dirty="0" err="1"/>
              <a:t>Ilum</a:t>
            </a:r>
            <a:r>
              <a:rPr lang="nl-NL" dirty="0"/>
              <a:t> (</a:t>
            </a:r>
            <a:r>
              <a:rPr lang="nl-NL" dirty="0" err="1"/>
              <a:t>Wookiepedia</a:t>
            </a:r>
            <a:r>
              <a:rPr lang="nl-NL" dirty="0"/>
              <a:t>, 2021)</a:t>
            </a:r>
          </a:p>
          <a:p>
            <a:endParaRPr lang="nl-NL" dirty="0"/>
          </a:p>
          <a:p>
            <a:r>
              <a:rPr lang="nl-NL" dirty="0"/>
              <a:t>Het is aangetoond dat de soort </a:t>
            </a:r>
            <a:r>
              <a:rPr lang="nl-NL" dirty="0" err="1"/>
              <a:t>kyber</a:t>
            </a:r>
            <a:r>
              <a:rPr lang="nl-NL" dirty="0"/>
              <a:t> kristal invloed heeft op:</a:t>
            </a:r>
          </a:p>
          <a:p>
            <a:pPr lvl="1"/>
            <a:r>
              <a:rPr lang="nl-NL" dirty="0"/>
              <a:t>Geleiden force kracht door </a:t>
            </a:r>
            <a:r>
              <a:rPr lang="nl-NL" dirty="0" err="1"/>
              <a:t>lightsaber</a:t>
            </a:r>
            <a:r>
              <a:rPr lang="nl-NL" dirty="0"/>
              <a:t> (</a:t>
            </a:r>
            <a:r>
              <a:rPr lang="nl-NL" dirty="0" err="1"/>
              <a:t>Yoda</a:t>
            </a:r>
            <a:r>
              <a:rPr lang="nl-NL" dirty="0"/>
              <a:t>, 2765 LY)</a:t>
            </a:r>
          </a:p>
          <a:p>
            <a:pPr lvl="1"/>
            <a:r>
              <a:rPr lang="nl-NL" dirty="0"/>
              <a:t>Stabiliteit van de </a:t>
            </a:r>
            <a:r>
              <a:rPr lang="nl-NL" dirty="0" err="1"/>
              <a:t>lightsaber</a:t>
            </a:r>
            <a:r>
              <a:rPr lang="nl-NL" dirty="0"/>
              <a:t> (</a:t>
            </a:r>
            <a:r>
              <a:rPr lang="nl-NL" dirty="0" err="1"/>
              <a:t>Skywalker</a:t>
            </a:r>
            <a:r>
              <a:rPr lang="nl-NL" dirty="0"/>
              <a:t>, L., 3266 LY)</a:t>
            </a:r>
          </a:p>
          <a:p>
            <a:pPr lvl="1"/>
            <a:endParaRPr lang="nl-NL" dirty="0"/>
          </a:p>
          <a:p>
            <a:pPr lvl="1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090CF2D-5A17-48AA-987C-1A7B5F7221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9" t="-2128" r="41037" b="1"/>
          <a:stretch/>
        </p:blipFill>
        <p:spPr>
          <a:xfrm>
            <a:off x="10110684" y="1712068"/>
            <a:ext cx="1445774" cy="3988341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4DA69FE9-AE3C-4ADB-A137-A220B97DF4C5}"/>
              </a:ext>
            </a:extLst>
          </p:cNvPr>
          <p:cNvSpPr txBox="1"/>
          <p:nvPr/>
        </p:nvSpPr>
        <p:spPr>
          <a:xfrm>
            <a:off x="9967274" y="5791200"/>
            <a:ext cx="2224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Bron: youtube.com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779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D6CC8-0048-488E-92D0-52D3FAD3D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681174" cy="1326321"/>
          </a:xfrm>
        </p:spPr>
        <p:txBody>
          <a:bodyPr/>
          <a:lstStyle/>
          <a:p>
            <a:r>
              <a:rPr lang="nl-NL" dirty="0"/>
              <a:t>Noodzaak voor nieuwe </a:t>
            </a:r>
            <a:r>
              <a:rPr lang="nl-NL" dirty="0" err="1"/>
              <a:t>kyber</a:t>
            </a:r>
            <a:r>
              <a:rPr lang="nl-NL" dirty="0"/>
              <a:t> </a:t>
            </a:r>
            <a:r>
              <a:rPr lang="nl-NL" dirty="0" err="1"/>
              <a:t>kristals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6A6D19-EE21-4CA5-8C16-9A8C54487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152335"/>
          </a:xfrm>
        </p:spPr>
        <p:txBody>
          <a:bodyPr>
            <a:normAutofit lnSpcReduction="10000"/>
          </a:bodyPr>
          <a:lstStyle/>
          <a:p>
            <a:r>
              <a:rPr lang="nl-NL" dirty="0"/>
              <a:t>Er is een tekort aan </a:t>
            </a:r>
            <a:r>
              <a:rPr lang="nl-NL" dirty="0" err="1"/>
              <a:t>kyber</a:t>
            </a:r>
            <a:r>
              <a:rPr lang="nl-NL" dirty="0"/>
              <a:t> </a:t>
            </a:r>
            <a:r>
              <a:rPr lang="nl-NL" dirty="0" err="1"/>
              <a:t>kristals</a:t>
            </a:r>
            <a:r>
              <a:rPr lang="nl-NL" dirty="0"/>
              <a:t> voor </a:t>
            </a:r>
            <a:r>
              <a:rPr lang="nl-NL" dirty="0" err="1"/>
              <a:t>lightsabers</a:t>
            </a:r>
            <a:endParaRPr lang="nl-NL" dirty="0"/>
          </a:p>
          <a:p>
            <a:pPr lvl="1"/>
            <a:r>
              <a:rPr lang="nl-NL" dirty="0"/>
              <a:t>Groeiend aantal </a:t>
            </a:r>
            <a:r>
              <a:rPr lang="nl-NL" dirty="0" err="1"/>
              <a:t>jedi</a:t>
            </a:r>
            <a:r>
              <a:rPr lang="nl-NL" dirty="0"/>
              <a:t> (CBS, 2020)</a:t>
            </a:r>
          </a:p>
          <a:p>
            <a:pPr lvl="1"/>
            <a:r>
              <a:rPr lang="nl-NL" dirty="0" err="1"/>
              <a:t>Lightsabers</a:t>
            </a:r>
            <a:r>
              <a:rPr lang="nl-NL" dirty="0"/>
              <a:t> gaan regelmatig stuk (</a:t>
            </a:r>
            <a:r>
              <a:rPr lang="nl-NL" dirty="0" err="1"/>
              <a:t>Skywalker</a:t>
            </a:r>
            <a:r>
              <a:rPr lang="nl-NL" dirty="0"/>
              <a:t>, A. 3254 LY)</a:t>
            </a:r>
          </a:p>
          <a:p>
            <a:pPr lvl="1"/>
            <a:endParaRPr lang="nl-NL" dirty="0"/>
          </a:p>
          <a:p>
            <a:r>
              <a:rPr lang="nl-NL" dirty="0"/>
              <a:t>Huidige standaard zijn </a:t>
            </a:r>
            <a:r>
              <a:rPr lang="nl-NL" dirty="0" err="1"/>
              <a:t>kyber</a:t>
            </a:r>
            <a:r>
              <a:rPr lang="nl-NL" dirty="0"/>
              <a:t> </a:t>
            </a:r>
            <a:r>
              <a:rPr lang="nl-NL" dirty="0" err="1"/>
              <a:t>kristals</a:t>
            </a:r>
            <a:endParaRPr lang="nl-NL" dirty="0"/>
          </a:p>
          <a:p>
            <a:pPr lvl="1"/>
            <a:r>
              <a:rPr lang="nl-NL" dirty="0"/>
              <a:t>Zeldzaam en moeilijk te verkrijgen (</a:t>
            </a:r>
            <a:r>
              <a:rPr lang="nl-NL" dirty="0" err="1"/>
              <a:t>Erso</a:t>
            </a:r>
            <a:r>
              <a:rPr lang="nl-NL" dirty="0"/>
              <a:t>, J. 3262 LY)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Nieuwe soort kristal ontdekt: </a:t>
            </a:r>
            <a:r>
              <a:rPr lang="nl-NL" i="1" dirty="0" err="1"/>
              <a:t>presentatus</a:t>
            </a:r>
            <a:r>
              <a:rPr lang="nl-NL" i="1" dirty="0"/>
              <a:t> </a:t>
            </a:r>
            <a:r>
              <a:rPr lang="nl-NL" i="1" dirty="0" err="1"/>
              <a:t>fictivus</a:t>
            </a:r>
            <a:r>
              <a:rPr lang="nl-NL" dirty="0"/>
              <a:t> 12 </a:t>
            </a:r>
          </a:p>
          <a:p>
            <a:pPr lvl="1"/>
            <a:r>
              <a:rPr lang="nl-NL" dirty="0"/>
              <a:t>Gemakkelijk verkrijgbaar op </a:t>
            </a:r>
            <a:r>
              <a:rPr lang="nl-NL" dirty="0" err="1"/>
              <a:t>Tatooine</a:t>
            </a:r>
            <a:endParaRPr lang="nl-NL" dirty="0"/>
          </a:p>
          <a:p>
            <a:pPr lvl="1"/>
            <a:r>
              <a:rPr lang="nl-NL" dirty="0"/>
              <a:t>Onbekend of PF12 gebruikt kan worden als </a:t>
            </a:r>
            <a:r>
              <a:rPr lang="nl-NL" dirty="0" err="1"/>
              <a:t>kyber</a:t>
            </a:r>
            <a:r>
              <a:rPr lang="nl-NL" dirty="0"/>
              <a:t> kristal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C5201A7-DBCC-4C3D-9D63-D4EFCF303E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6" t="8935" b="9988"/>
          <a:stretch/>
        </p:blipFill>
        <p:spPr>
          <a:xfrm>
            <a:off x="8366088" y="3666641"/>
            <a:ext cx="3547487" cy="2581759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D0C6B3A5-44F4-4257-B8D4-047328281774}"/>
              </a:ext>
            </a:extLst>
          </p:cNvPr>
          <p:cNvSpPr txBox="1"/>
          <p:nvPr/>
        </p:nvSpPr>
        <p:spPr>
          <a:xfrm>
            <a:off x="7953414" y="6248957"/>
            <a:ext cx="1809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Bron: CBS, 2020</a:t>
            </a:r>
            <a:endParaRPr lang="en-GB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1C884C5-D355-4DCF-9362-A0EB21D9F5D5}"/>
              </a:ext>
            </a:extLst>
          </p:cNvPr>
          <p:cNvSpPr txBox="1"/>
          <p:nvPr/>
        </p:nvSpPr>
        <p:spPr>
          <a:xfrm>
            <a:off x="8366088" y="6006531"/>
            <a:ext cx="3547487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l-NL" sz="1400" dirty="0"/>
              <a:t>						</a:t>
            </a:r>
            <a:r>
              <a:rPr lang="nl-NL" sz="1400" dirty="0">
                <a:solidFill>
                  <a:schemeClr val="bg1"/>
                </a:solidFill>
              </a:rPr>
              <a:t>     Tijd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B6628F7-BA15-464B-A2E2-F372C65380D3}"/>
              </a:ext>
            </a:extLst>
          </p:cNvPr>
          <p:cNvSpPr txBox="1"/>
          <p:nvPr/>
        </p:nvSpPr>
        <p:spPr>
          <a:xfrm rot="16200000">
            <a:off x="6881046" y="4836585"/>
            <a:ext cx="2647667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l-NL" sz="1400" dirty="0"/>
              <a:t>			     </a:t>
            </a:r>
            <a:r>
              <a:rPr lang="nl-NL" sz="1400" dirty="0">
                <a:solidFill>
                  <a:schemeClr val="bg1"/>
                </a:solidFill>
              </a:rPr>
              <a:t>aantal </a:t>
            </a:r>
            <a:r>
              <a:rPr lang="nl-NL" sz="1400" dirty="0" err="1">
                <a:solidFill>
                  <a:schemeClr val="bg1"/>
                </a:solidFill>
              </a:rPr>
              <a:t>jedi</a:t>
            </a:r>
            <a:endParaRPr lang="en-GB" sz="1400" dirty="0">
              <a:solidFill>
                <a:schemeClr val="bg1"/>
              </a:solidFill>
            </a:endParaRPr>
          </a:p>
        </p:txBody>
      </p:sp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D5D3AA4A-F867-42A7-9FE3-ABA7793DD0E5}"/>
              </a:ext>
            </a:extLst>
          </p:cNvPr>
          <p:cNvCxnSpPr/>
          <p:nvPr/>
        </p:nvCxnSpPr>
        <p:spPr>
          <a:xfrm>
            <a:off x="10897385" y="6164043"/>
            <a:ext cx="452487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6C9B732C-ADC7-4F47-AE33-1166FD92BBA8}"/>
              </a:ext>
            </a:extLst>
          </p:cNvPr>
          <p:cNvCxnSpPr>
            <a:cxnSpLocks/>
          </p:cNvCxnSpPr>
          <p:nvPr/>
        </p:nvCxnSpPr>
        <p:spPr>
          <a:xfrm flipV="1">
            <a:off x="8209510" y="4712315"/>
            <a:ext cx="0" cy="38806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324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47525C-C253-483D-B80E-E7EB5FEF6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2476107"/>
            <a:ext cx="10353761" cy="1326321"/>
          </a:xfrm>
        </p:spPr>
        <p:txBody>
          <a:bodyPr>
            <a:normAutofit fontScale="90000"/>
          </a:bodyPr>
          <a:lstStyle/>
          <a:p>
            <a:r>
              <a:rPr lang="nl-NL" dirty="0"/>
              <a:t>In deze studie wordt onderzocht of  PF12 gebruikt kan worden in </a:t>
            </a:r>
            <a:r>
              <a:rPr lang="nl-NL" dirty="0" err="1"/>
              <a:t>lightsabers</a:t>
            </a:r>
            <a:r>
              <a:rPr lang="nl-NL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0739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8E7DF9-8F10-488F-8F40-522C2ADB9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47307"/>
            <a:ext cx="10353761" cy="1326321"/>
          </a:xfrm>
        </p:spPr>
        <p:txBody>
          <a:bodyPr/>
          <a:lstStyle/>
          <a:p>
            <a:r>
              <a:rPr lang="nl-NL" dirty="0" err="1"/>
              <a:t>Lightsaber</a:t>
            </a:r>
            <a:r>
              <a:rPr lang="nl-NL" dirty="0"/>
              <a:t> stress test (LST)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BDC106-E6CB-4AEC-849F-4282EEFFD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959180"/>
            <a:ext cx="10353762" cy="3695136"/>
          </a:xfrm>
        </p:spPr>
        <p:txBody>
          <a:bodyPr/>
          <a:lstStyle/>
          <a:p>
            <a:r>
              <a:rPr lang="nl-NL" dirty="0" err="1"/>
              <a:t>Lightsaber</a:t>
            </a:r>
            <a:r>
              <a:rPr lang="nl-NL" dirty="0"/>
              <a:t> stress test (LST):</a:t>
            </a:r>
          </a:p>
          <a:p>
            <a:pPr lvl="1"/>
            <a:r>
              <a:rPr lang="nl-NL" dirty="0"/>
              <a:t>Meet schade-gevoeligheid van het </a:t>
            </a:r>
            <a:r>
              <a:rPr lang="nl-NL" dirty="0" err="1"/>
              <a:t>lightsaber</a:t>
            </a:r>
            <a:r>
              <a:rPr lang="nl-NL" dirty="0"/>
              <a:t> (hoge score, veel schade)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Hindernisbaan planeet </a:t>
            </a:r>
            <a:r>
              <a:rPr lang="nl-NL" dirty="0" err="1"/>
              <a:t>Geonosis</a:t>
            </a:r>
            <a:endParaRPr lang="nl-NL" dirty="0"/>
          </a:p>
          <a:p>
            <a:pPr lvl="1"/>
            <a:endParaRPr lang="nl-NL" dirty="0"/>
          </a:p>
          <a:p>
            <a:pPr lvl="1"/>
            <a:r>
              <a:rPr lang="nl-NL" dirty="0"/>
              <a:t>Vakkundige analyse op schade door medische eenheid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 descr="Afbeelding met uitrusting&#10;&#10;Automatisch gegenereerde beschrijving">
            <a:extLst>
              <a:ext uri="{FF2B5EF4-FFF2-40B4-BE49-F238E27FC236}">
                <a16:creationId xmlns:a16="http://schemas.microsoft.com/office/drawing/2014/main" id="{D2CE4FB1-9265-46A9-A87A-C98557035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689" y="4830743"/>
            <a:ext cx="2570158" cy="161824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D74C422-7DF2-4C92-95E4-260476BC8B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9" t="-2128" r="41037" b="1"/>
          <a:stretch/>
        </p:blipFill>
        <p:spPr>
          <a:xfrm>
            <a:off x="1617339" y="4719030"/>
            <a:ext cx="292277" cy="80628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8F1F48D-B19D-4163-8E41-BE01910FED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73" t="7750" r="28453" b="21125"/>
          <a:stretch/>
        </p:blipFill>
        <p:spPr>
          <a:xfrm>
            <a:off x="1521829" y="5639867"/>
            <a:ext cx="542171" cy="87294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8B34CAF5-8C88-4535-8E8A-1559DC549AC7}"/>
              </a:ext>
            </a:extLst>
          </p:cNvPr>
          <p:cNvSpPr txBox="1"/>
          <p:nvPr/>
        </p:nvSpPr>
        <p:spPr>
          <a:xfrm>
            <a:off x="534797" y="4758879"/>
            <a:ext cx="122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Kyber</a:t>
            </a:r>
            <a:r>
              <a:rPr lang="nl-NL" dirty="0"/>
              <a:t> kristal</a:t>
            </a:r>
            <a:endParaRPr lang="en-GB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4881D50-2427-4E14-AA4C-02BB8DD43E2A}"/>
              </a:ext>
            </a:extLst>
          </p:cNvPr>
          <p:cNvSpPr txBox="1"/>
          <p:nvPr/>
        </p:nvSpPr>
        <p:spPr>
          <a:xfrm>
            <a:off x="680936" y="5831049"/>
            <a:ext cx="122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PF12</a:t>
            </a:r>
            <a:endParaRPr lang="en-GB" dirty="0"/>
          </a:p>
        </p:txBody>
      </p: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1D8DEA7B-A99A-485C-94C2-9BE32E1394A5}"/>
              </a:ext>
            </a:extLst>
          </p:cNvPr>
          <p:cNvCxnSpPr/>
          <p:nvPr/>
        </p:nvCxnSpPr>
        <p:spPr>
          <a:xfrm>
            <a:off x="2363821" y="5122170"/>
            <a:ext cx="10797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2CEEFD5C-1FE6-419D-8C40-6BE95185FCA4}"/>
              </a:ext>
            </a:extLst>
          </p:cNvPr>
          <p:cNvCxnSpPr/>
          <p:nvPr/>
        </p:nvCxnSpPr>
        <p:spPr>
          <a:xfrm>
            <a:off x="2363821" y="6139380"/>
            <a:ext cx="10797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7387050B-80F3-498B-BEC7-07E22B14D609}"/>
              </a:ext>
            </a:extLst>
          </p:cNvPr>
          <p:cNvCxnSpPr/>
          <p:nvPr/>
        </p:nvCxnSpPr>
        <p:spPr>
          <a:xfrm>
            <a:off x="7210769" y="5211451"/>
            <a:ext cx="10797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244F3E0A-F636-496C-B523-8E9166075EF2}"/>
              </a:ext>
            </a:extLst>
          </p:cNvPr>
          <p:cNvCxnSpPr/>
          <p:nvPr/>
        </p:nvCxnSpPr>
        <p:spPr>
          <a:xfrm>
            <a:off x="7210769" y="6200381"/>
            <a:ext cx="10797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Afbeelding 16" descr="Afbeelding met automaat&#10;&#10;Automatisch gegenereerde beschrijving">
            <a:extLst>
              <a:ext uri="{FF2B5EF4-FFF2-40B4-BE49-F238E27FC236}">
                <a16:creationId xmlns:a16="http://schemas.microsoft.com/office/drawing/2014/main" id="{9C006E7F-8D85-4251-8870-2CC76F1638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0" t="-299" r="23898" b="2019"/>
          <a:stretch/>
        </p:blipFill>
        <p:spPr>
          <a:xfrm>
            <a:off x="9290588" y="4564722"/>
            <a:ext cx="1079770" cy="215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132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854659-E1CF-420B-8AC1-9A1C9BE0D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PF12 is beter bestand tegen vernietiging dan </a:t>
            </a:r>
            <a:r>
              <a:rPr lang="nl-NL" dirty="0" err="1"/>
              <a:t>kyber</a:t>
            </a:r>
            <a:r>
              <a:rPr lang="nl-NL" dirty="0"/>
              <a:t> kristal</a:t>
            </a:r>
          </a:p>
        </p:txBody>
      </p:sp>
      <p:pic>
        <p:nvPicPr>
          <p:cNvPr id="4" name="Afbeelding 3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5BE50793-E249-47A1-8079-84A44B6DCD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4" r="45555" b="11569"/>
          <a:stretch/>
        </p:blipFill>
        <p:spPr>
          <a:xfrm>
            <a:off x="3988340" y="2198378"/>
            <a:ext cx="3798445" cy="382304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64F9C270-43F4-4F3A-ADF6-812045605628}"/>
              </a:ext>
            </a:extLst>
          </p:cNvPr>
          <p:cNvSpPr txBox="1"/>
          <p:nvPr/>
        </p:nvSpPr>
        <p:spPr>
          <a:xfrm rot="16200000">
            <a:off x="1705130" y="4109899"/>
            <a:ext cx="4197085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                       LST stress waarde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FB02D20-FF5E-4FD1-BB8C-69CC56E65B5B}"/>
              </a:ext>
            </a:extLst>
          </p:cNvPr>
          <p:cNvSpPr txBox="1"/>
          <p:nvPr/>
        </p:nvSpPr>
        <p:spPr>
          <a:xfrm>
            <a:off x="3988339" y="6023776"/>
            <a:ext cx="3798445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	     </a:t>
            </a:r>
            <a:r>
              <a:rPr lang="nl-NL" dirty="0" err="1">
                <a:solidFill>
                  <a:schemeClr val="bg1"/>
                </a:solidFill>
              </a:rPr>
              <a:t>Kyber</a:t>
            </a:r>
            <a:r>
              <a:rPr lang="nl-NL" dirty="0">
                <a:solidFill>
                  <a:schemeClr val="bg1"/>
                </a:solidFill>
              </a:rPr>
              <a:t> kristal	      PF12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D4FEDA82-599F-41D7-91BF-47301A4059B5}"/>
              </a:ext>
            </a:extLst>
          </p:cNvPr>
          <p:cNvCxnSpPr>
            <a:cxnSpLocks/>
          </p:cNvCxnSpPr>
          <p:nvPr/>
        </p:nvCxnSpPr>
        <p:spPr>
          <a:xfrm flipV="1">
            <a:off x="3807193" y="5136521"/>
            <a:ext cx="0" cy="38806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vak 7">
            <a:extLst>
              <a:ext uri="{FF2B5EF4-FFF2-40B4-BE49-F238E27FC236}">
                <a16:creationId xmlns:a16="http://schemas.microsoft.com/office/drawing/2014/main" id="{5FE3062D-5BDF-46B8-AF94-C2939557AE21}"/>
              </a:ext>
            </a:extLst>
          </p:cNvPr>
          <p:cNvSpPr txBox="1"/>
          <p:nvPr/>
        </p:nvSpPr>
        <p:spPr>
          <a:xfrm>
            <a:off x="5182907" y="273706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C00CA13A-8487-41D1-8C4F-B0CAB9200891}"/>
              </a:ext>
            </a:extLst>
          </p:cNvPr>
          <p:cNvSpPr txBox="1"/>
          <p:nvPr/>
        </p:nvSpPr>
        <p:spPr>
          <a:xfrm>
            <a:off x="6808509" y="516468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58774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4B4AEF-9F3C-48CD-8ED0-BFC2ABD1B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PROXY </a:t>
            </a:r>
            <a:r>
              <a:rPr lang="nl-NL" dirty="0" err="1"/>
              <a:t>droid</a:t>
            </a:r>
            <a:r>
              <a:rPr lang="nl-NL" dirty="0"/>
              <a:t> </a:t>
            </a:r>
            <a:r>
              <a:rPr lang="nl-NL" dirty="0" err="1"/>
              <a:t>gevechts</a:t>
            </a:r>
            <a:r>
              <a:rPr lang="nl-NL" dirty="0"/>
              <a:t> training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4F00474-A860-46E0-916A-27BC485E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455565"/>
          </a:xfrm>
        </p:spPr>
        <p:txBody>
          <a:bodyPr>
            <a:normAutofit/>
          </a:bodyPr>
          <a:lstStyle/>
          <a:p>
            <a:r>
              <a:rPr lang="nl-NL" dirty="0"/>
              <a:t>Proxy gevechtsrobot</a:t>
            </a:r>
          </a:p>
          <a:p>
            <a:pPr lvl="1"/>
            <a:r>
              <a:rPr lang="nl-NL" dirty="0"/>
              <a:t>Test </a:t>
            </a:r>
            <a:r>
              <a:rPr lang="nl-NL" dirty="0" err="1"/>
              <a:t>lightsaber</a:t>
            </a:r>
            <a:r>
              <a:rPr lang="nl-NL" dirty="0"/>
              <a:t> in </a:t>
            </a:r>
            <a:r>
              <a:rPr lang="nl-NL" dirty="0" err="1"/>
              <a:t>gevechtsituatie</a:t>
            </a:r>
            <a:endParaRPr lang="nl-NL" dirty="0"/>
          </a:p>
          <a:p>
            <a:pPr lvl="1"/>
            <a:endParaRPr lang="nl-NL" dirty="0"/>
          </a:p>
          <a:p>
            <a:pPr lvl="1"/>
            <a:r>
              <a:rPr lang="nl-NL" dirty="0"/>
              <a:t>18 </a:t>
            </a:r>
            <a:r>
              <a:rPr lang="nl-NL" dirty="0" err="1"/>
              <a:t>jedi</a:t>
            </a:r>
            <a:r>
              <a:rPr lang="nl-NL" dirty="0"/>
              <a:t> gebruiken </a:t>
            </a:r>
            <a:r>
              <a:rPr lang="nl-NL" dirty="0" err="1"/>
              <a:t>kyber</a:t>
            </a:r>
            <a:r>
              <a:rPr lang="nl-NL" dirty="0"/>
              <a:t> kristal en PF12</a:t>
            </a:r>
          </a:p>
          <a:p>
            <a:pPr lvl="2"/>
            <a:r>
              <a:rPr lang="nl-NL" dirty="0"/>
              <a:t>Gerandomiseerde volgorde en 2 dagen interval</a:t>
            </a:r>
          </a:p>
          <a:p>
            <a:pPr lvl="2"/>
            <a:endParaRPr lang="nl-NL" dirty="0"/>
          </a:p>
          <a:p>
            <a:pPr lvl="1"/>
            <a:r>
              <a:rPr lang="nl-NL" dirty="0"/>
              <a:t>Proxy gevechtsscore (PG-score): gewogen gemiddelde</a:t>
            </a:r>
          </a:p>
          <a:p>
            <a:pPr lvl="2"/>
            <a:r>
              <a:rPr lang="nl-NL" dirty="0"/>
              <a:t>Aantal succesvolle blokkades</a:t>
            </a:r>
          </a:p>
          <a:p>
            <a:pPr lvl="2"/>
            <a:r>
              <a:rPr lang="nl-NL" dirty="0"/>
              <a:t>Aantal succesvolle aanvallen</a:t>
            </a:r>
          </a:p>
          <a:p>
            <a:pPr lvl="2"/>
            <a:r>
              <a:rPr lang="nl-NL" dirty="0"/>
              <a:t>Tijd voordat overwinning behaald is</a:t>
            </a:r>
          </a:p>
          <a:p>
            <a:pPr lvl="2"/>
            <a:endParaRPr lang="nl-NL" dirty="0"/>
          </a:p>
          <a:p>
            <a:pPr lvl="2"/>
            <a:endParaRPr lang="nl-NL" dirty="0"/>
          </a:p>
          <a:p>
            <a:pPr lvl="2"/>
            <a:endParaRPr lang="nl-NL" dirty="0"/>
          </a:p>
        </p:txBody>
      </p:sp>
      <p:pic>
        <p:nvPicPr>
          <p:cNvPr id="6" name="Afbeelding 5" descr="Afbeelding met paars, automaat, licht&#10;&#10;Automatisch gegenereerde beschrijving">
            <a:extLst>
              <a:ext uri="{FF2B5EF4-FFF2-40B4-BE49-F238E27FC236}">
                <a16:creationId xmlns:a16="http://schemas.microsoft.com/office/drawing/2014/main" id="{CE82C84E-C7DC-4A29-94ED-6ABBA30FC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940" y="2962033"/>
            <a:ext cx="2516932" cy="316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248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CAB25-932F-4337-B7A3-A3B898137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33" y="637881"/>
            <a:ext cx="11378758" cy="1326321"/>
          </a:xfrm>
        </p:spPr>
        <p:txBody>
          <a:bodyPr/>
          <a:lstStyle/>
          <a:p>
            <a:r>
              <a:rPr lang="nl-NL" dirty="0"/>
              <a:t>PF12 vergelijkbare PG-score als </a:t>
            </a:r>
            <a:r>
              <a:rPr lang="nl-NL" dirty="0" err="1"/>
              <a:t>kyber</a:t>
            </a:r>
            <a:r>
              <a:rPr lang="nl-NL" dirty="0"/>
              <a:t> kristal 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CD03EA12-1D01-444A-8728-975A29BE815F}"/>
              </a:ext>
            </a:extLst>
          </p:cNvPr>
          <p:cNvGrpSpPr/>
          <p:nvPr/>
        </p:nvGrpSpPr>
        <p:grpSpPr>
          <a:xfrm>
            <a:off x="3619007" y="2196022"/>
            <a:ext cx="4171403" cy="4197086"/>
            <a:chOff x="3619007" y="2196022"/>
            <a:chExt cx="4171403" cy="4197086"/>
          </a:xfrm>
        </p:grpSpPr>
        <p:sp>
          <p:nvSpPr>
            <p:cNvPr id="20" name="Tekstvak 19">
              <a:extLst>
                <a:ext uri="{FF2B5EF4-FFF2-40B4-BE49-F238E27FC236}">
                  <a16:creationId xmlns:a16="http://schemas.microsoft.com/office/drawing/2014/main" id="{2445A473-AFD3-4068-9415-103E18DFCAAE}"/>
                </a:ext>
              </a:extLst>
            </p:cNvPr>
            <p:cNvSpPr txBox="1"/>
            <p:nvPr/>
          </p:nvSpPr>
          <p:spPr>
            <a:xfrm rot="16200000">
              <a:off x="1705130" y="4109899"/>
              <a:ext cx="4197085" cy="36933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l-NL" dirty="0">
                  <a:solidFill>
                    <a:schemeClr val="bg1"/>
                  </a:solidFill>
                </a:rPr>
                <a:t>                       PG-score</a:t>
              </a:r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1" name="Tekstvak 20">
              <a:extLst>
                <a:ext uri="{FF2B5EF4-FFF2-40B4-BE49-F238E27FC236}">
                  <a16:creationId xmlns:a16="http://schemas.microsoft.com/office/drawing/2014/main" id="{F2907631-9A87-4661-B8AE-DA92E6962E63}"/>
                </a:ext>
              </a:extLst>
            </p:cNvPr>
            <p:cNvSpPr txBox="1"/>
            <p:nvPr/>
          </p:nvSpPr>
          <p:spPr>
            <a:xfrm>
              <a:off x="3988339" y="6023776"/>
              <a:ext cx="3798445" cy="36933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l-NL" dirty="0">
                  <a:solidFill>
                    <a:schemeClr val="bg1"/>
                  </a:solidFill>
                </a:rPr>
                <a:t>	     </a:t>
              </a:r>
              <a:r>
                <a:rPr lang="nl-NL" dirty="0" err="1">
                  <a:solidFill>
                    <a:schemeClr val="bg1"/>
                  </a:solidFill>
                </a:rPr>
                <a:t>Kyber</a:t>
              </a:r>
              <a:r>
                <a:rPr lang="nl-NL" dirty="0">
                  <a:solidFill>
                    <a:schemeClr val="bg1"/>
                  </a:solidFill>
                </a:rPr>
                <a:t> kristal	      PF12</a:t>
              </a:r>
              <a:endParaRPr lang="en-GB" dirty="0">
                <a:solidFill>
                  <a:schemeClr val="bg1"/>
                </a:solidFill>
              </a:endParaRPr>
            </a:p>
          </p:txBody>
        </p:sp>
        <p:cxnSp>
          <p:nvCxnSpPr>
            <p:cNvPr id="22" name="Rechte verbindingslijn met pijl 21">
              <a:extLst>
                <a:ext uri="{FF2B5EF4-FFF2-40B4-BE49-F238E27FC236}">
                  <a16:creationId xmlns:a16="http://schemas.microsoft.com/office/drawing/2014/main" id="{D8953F34-DEFF-4904-9F51-298766ADA5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07193" y="5136521"/>
              <a:ext cx="0" cy="388069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38CE2EBC-4BF6-4EB0-B2CE-76AAED2F17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6891" t="-1" b="57081"/>
            <a:stretch/>
          </p:blipFill>
          <p:spPr>
            <a:xfrm>
              <a:off x="6140935" y="2385487"/>
              <a:ext cx="1633006" cy="1852726"/>
            </a:xfrm>
            <a:prstGeom prst="rect">
              <a:avLst/>
            </a:prstGeom>
          </p:spPr>
        </p:pic>
        <p:grpSp>
          <p:nvGrpSpPr>
            <p:cNvPr id="24" name="Groep 23">
              <a:extLst>
                <a:ext uri="{FF2B5EF4-FFF2-40B4-BE49-F238E27FC236}">
                  <a16:creationId xmlns:a16="http://schemas.microsoft.com/office/drawing/2014/main" id="{1E0270E6-9FF0-4EB2-AD07-0B29462F8E32}"/>
                </a:ext>
              </a:extLst>
            </p:cNvPr>
            <p:cNvGrpSpPr/>
            <p:nvPr/>
          </p:nvGrpSpPr>
          <p:grpSpPr>
            <a:xfrm>
              <a:off x="3995381" y="2196023"/>
              <a:ext cx="3795029" cy="3825763"/>
              <a:chOff x="4506012" y="2096064"/>
              <a:chExt cx="2786255" cy="3042038"/>
            </a:xfrm>
          </p:grpSpPr>
          <p:pic>
            <p:nvPicPr>
              <p:cNvPr id="19" name="Afbeelding 18">
                <a:extLst>
                  <a:ext uri="{FF2B5EF4-FFF2-40B4-BE49-F238E27FC236}">
                    <a16:creationId xmlns:a16="http://schemas.microsoft.com/office/drawing/2014/main" id="{318ECA97-9C5C-4D21-B846-F99A9B9CC6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6083" r="53270" b="11418"/>
              <a:stretch/>
            </p:blipFill>
            <p:spPr>
              <a:xfrm>
                <a:off x="4506012" y="2096064"/>
                <a:ext cx="1589988" cy="3040457"/>
              </a:xfrm>
              <a:prstGeom prst="rect">
                <a:avLst/>
              </a:prstGeom>
            </p:spPr>
          </p:pic>
          <p:pic>
            <p:nvPicPr>
              <p:cNvPr id="23" name="Afbeelding 22">
                <a:extLst>
                  <a:ext uri="{FF2B5EF4-FFF2-40B4-BE49-F238E27FC236}">
                    <a16:creationId xmlns:a16="http://schemas.microsoft.com/office/drawing/2014/main" id="{8CDE9A92-A522-4350-BEB9-BF5FC2A8FB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76891" t="47309" b="11418"/>
              <a:stretch/>
            </p:blipFill>
            <p:spPr>
              <a:xfrm>
                <a:off x="6093338" y="3721484"/>
                <a:ext cx="1198929" cy="1416618"/>
              </a:xfrm>
              <a:prstGeom prst="rect">
                <a:avLst/>
              </a:prstGeom>
            </p:spPr>
          </p:pic>
        </p:grpSp>
      </p:grpSp>
      <p:sp>
        <p:nvSpPr>
          <p:cNvPr id="4" name="Tekstvak 3">
            <a:extLst>
              <a:ext uri="{FF2B5EF4-FFF2-40B4-BE49-F238E27FC236}">
                <a16:creationId xmlns:a16="http://schemas.microsoft.com/office/drawing/2014/main" id="{2E48BAE6-02C5-4850-8AAB-EA14A8B68223}"/>
              </a:ext>
            </a:extLst>
          </p:cNvPr>
          <p:cNvSpPr txBox="1"/>
          <p:nvPr/>
        </p:nvSpPr>
        <p:spPr>
          <a:xfrm>
            <a:off x="5656082" y="2196022"/>
            <a:ext cx="2117859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22764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05809DFB-7E04-49E0-AC44-F447680B7F09}"/>
              </a:ext>
            </a:extLst>
          </p:cNvPr>
          <p:cNvSpPr/>
          <p:nvPr/>
        </p:nvSpPr>
        <p:spPr>
          <a:xfrm>
            <a:off x="3867439" y="4779002"/>
            <a:ext cx="1374847" cy="1600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6D6C910-6647-4A46-8C8B-F5ACB1647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PF12 geschikt alternatief voor </a:t>
            </a:r>
            <a:r>
              <a:rPr lang="nl-NL" dirty="0" err="1"/>
              <a:t>kyber</a:t>
            </a:r>
            <a:r>
              <a:rPr lang="nl-NL" dirty="0"/>
              <a:t> kristal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390FA9-324F-4ED2-9A24-E5D3F2262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Samenvatting resultaten:</a:t>
            </a:r>
          </a:p>
          <a:p>
            <a:pPr lvl="1"/>
            <a:r>
              <a:rPr lang="nl-NL" dirty="0"/>
              <a:t>PF12 heeft een hogere stress bestendigheid</a:t>
            </a:r>
          </a:p>
          <a:p>
            <a:pPr lvl="1"/>
            <a:r>
              <a:rPr lang="nl-NL" dirty="0"/>
              <a:t>PF12 scoort vergelijkbaar bij de proxy gevechtsrobot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Hogere stress bestendigheid mogelijk gevolg van hogere kristal dichtheid van PF12</a:t>
            </a:r>
          </a:p>
        </p:txBody>
      </p:sp>
      <p:grpSp>
        <p:nvGrpSpPr>
          <p:cNvPr id="37" name="Groep 36">
            <a:extLst>
              <a:ext uri="{FF2B5EF4-FFF2-40B4-BE49-F238E27FC236}">
                <a16:creationId xmlns:a16="http://schemas.microsoft.com/office/drawing/2014/main" id="{007234C4-2FF0-43BB-AE62-8596D0D394D9}"/>
              </a:ext>
            </a:extLst>
          </p:cNvPr>
          <p:cNvGrpSpPr/>
          <p:nvPr/>
        </p:nvGrpSpPr>
        <p:grpSpPr>
          <a:xfrm>
            <a:off x="5604342" y="4751804"/>
            <a:ext cx="1405809" cy="1671548"/>
            <a:chOff x="6163772" y="4762770"/>
            <a:chExt cx="1405809" cy="1671548"/>
          </a:xfrm>
        </p:grpSpPr>
        <p:pic>
          <p:nvPicPr>
            <p:cNvPr id="15" name="Afbeelding 14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B6C49CBA-D568-4D6E-8AE6-1380F87C98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6178847" y="4762770"/>
              <a:ext cx="350196" cy="406130"/>
            </a:xfrm>
            <a:prstGeom prst="rect">
              <a:avLst/>
            </a:prstGeom>
          </p:spPr>
        </p:pic>
        <p:pic>
          <p:nvPicPr>
            <p:cNvPr id="16" name="Afbeelding 15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C4AA36E5-0EF6-430B-9A37-7F413A195B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6529043" y="4762770"/>
              <a:ext cx="350196" cy="406130"/>
            </a:xfrm>
            <a:prstGeom prst="rect">
              <a:avLst/>
            </a:prstGeom>
          </p:spPr>
        </p:pic>
        <p:pic>
          <p:nvPicPr>
            <p:cNvPr id="17" name="Afbeelding 16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20CC0438-BA16-4F37-AD48-0C30E34D54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6874214" y="4762770"/>
              <a:ext cx="350196" cy="406130"/>
            </a:xfrm>
            <a:prstGeom prst="rect">
              <a:avLst/>
            </a:prstGeom>
          </p:spPr>
        </p:pic>
        <p:pic>
          <p:nvPicPr>
            <p:cNvPr id="18" name="Afbeelding 17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B1928923-2777-4C7C-BEED-C2EF2CD390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6168797" y="5159714"/>
              <a:ext cx="350196" cy="406130"/>
            </a:xfrm>
            <a:prstGeom prst="rect">
              <a:avLst/>
            </a:prstGeom>
          </p:spPr>
        </p:pic>
        <p:pic>
          <p:nvPicPr>
            <p:cNvPr id="19" name="Afbeelding 18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6125589E-FCF1-4D34-9DC3-6930B3BC64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6518993" y="5159714"/>
              <a:ext cx="350196" cy="406130"/>
            </a:xfrm>
            <a:prstGeom prst="rect">
              <a:avLst/>
            </a:prstGeom>
          </p:spPr>
        </p:pic>
        <p:pic>
          <p:nvPicPr>
            <p:cNvPr id="20" name="Afbeelding 19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BFFAF2EC-9067-4C01-A79D-B06D818B27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6864164" y="5159714"/>
              <a:ext cx="350196" cy="406130"/>
            </a:xfrm>
            <a:prstGeom prst="rect">
              <a:avLst/>
            </a:prstGeom>
          </p:spPr>
        </p:pic>
        <p:pic>
          <p:nvPicPr>
            <p:cNvPr id="21" name="Afbeelding 20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A1F9F239-C5B9-4E8C-93A2-B351FC9211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6168797" y="5573950"/>
              <a:ext cx="350196" cy="406130"/>
            </a:xfrm>
            <a:prstGeom prst="rect">
              <a:avLst/>
            </a:prstGeom>
          </p:spPr>
        </p:pic>
        <p:pic>
          <p:nvPicPr>
            <p:cNvPr id="22" name="Afbeelding 21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E29AD13C-D440-46BB-9B20-A2320F88DE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6518993" y="5573950"/>
              <a:ext cx="350196" cy="406130"/>
            </a:xfrm>
            <a:prstGeom prst="rect">
              <a:avLst/>
            </a:prstGeom>
          </p:spPr>
        </p:pic>
        <p:pic>
          <p:nvPicPr>
            <p:cNvPr id="23" name="Afbeelding 22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EFEAB801-9BA3-4CC9-9979-EAEEF21719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6864164" y="5573950"/>
              <a:ext cx="350196" cy="406130"/>
            </a:xfrm>
            <a:prstGeom prst="rect">
              <a:avLst/>
            </a:prstGeom>
          </p:spPr>
        </p:pic>
        <p:pic>
          <p:nvPicPr>
            <p:cNvPr id="24" name="Afbeelding 23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E385531C-E754-4823-A07E-7C4137B840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6163772" y="5998092"/>
              <a:ext cx="350196" cy="406130"/>
            </a:xfrm>
            <a:prstGeom prst="rect">
              <a:avLst/>
            </a:prstGeom>
          </p:spPr>
        </p:pic>
        <p:pic>
          <p:nvPicPr>
            <p:cNvPr id="25" name="Afbeelding 24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2EA1AE19-000F-44B6-8A0B-AA0BB58E95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6513968" y="5998092"/>
              <a:ext cx="350196" cy="406130"/>
            </a:xfrm>
            <a:prstGeom prst="rect">
              <a:avLst/>
            </a:prstGeom>
          </p:spPr>
        </p:pic>
        <p:pic>
          <p:nvPicPr>
            <p:cNvPr id="26" name="Afbeelding 25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EE6741C2-F103-4929-9CC3-A3D055B8B1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6859139" y="5998092"/>
              <a:ext cx="350196" cy="406130"/>
            </a:xfrm>
            <a:prstGeom prst="rect">
              <a:avLst/>
            </a:prstGeom>
          </p:spPr>
        </p:pic>
        <p:pic>
          <p:nvPicPr>
            <p:cNvPr id="27" name="Afbeelding 26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1715B3B9-E5F9-4DE8-B2D5-00FFC96531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7219385" y="4789968"/>
              <a:ext cx="350196" cy="406130"/>
            </a:xfrm>
            <a:prstGeom prst="rect">
              <a:avLst/>
            </a:prstGeom>
          </p:spPr>
        </p:pic>
        <p:pic>
          <p:nvPicPr>
            <p:cNvPr id="28" name="Afbeelding 27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806F26BF-AFFE-4470-9CC5-3BAF2644EB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7219385" y="5186912"/>
              <a:ext cx="350196" cy="406130"/>
            </a:xfrm>
            <a:prstGeom prst="rect">
              <a:avLst/>
            </a:prstGeom>
          </p:spPr>
        </p:pic>
        <p:pic>
          <p:nvPicPr>
            <p:cNvPr id="29" name="Afbeelding 28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12DDEBD6-FAF3-481A-8961-FA2725064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7219385" y="5568456"/>
              <a:ext cx="350196" cy="406130"/>
            </a:xfrm>
            <a:prstGeom prst="rect">
              <a:avLst/>
            </a:prstGeom>
          </p:spPr>
        </p:pic>
        <p:pic>
          <p:nvPicPr>
            <p:cNvPr id="30" name="Afbeelding 29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FA45FA13-795D-412A-806C-32F36CE665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7208196" y="6028188"/>
              <a:ext cx="350196" cy="406130"/>
            </a:xfrm>
            <a:prstGeom prst="rect">
              <a:avLst/>
            </a:prstGeom>
          </p:spPr>
        </p:pic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8395FD77-E61E-4CEA-939C-FAB1C8857AF2}"/>
                </a:ext>
              </a:extLst>
            </p:cNvPr>
            <p:cNvSpPr/>
            <p:nvPr/>
          </p:nvSpPr>
          <p:spPr>
            <a:xfrm>
              <a:off x="6181765" y="4764122"/>
              <a:ext cx="1387815" cy="1670196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6" name="Groep 35">
            <a:extLst>
              <a:ext uri="{FF2B5EF4-FFF2-40B4-BE49-F238E27FC236}">
                <a16:creationId xmlns:a16="http://schemas.microsoft.com/office/drawing/2014/main" id="{258B4C70-F1EE-4F2B-BD09-44183EC0E878}"/>
              </a:ext>
            </a:extLst>
          </p:cNvPr>
          <p:cNvGrpSpPr/>
          <p:nvPr/>
        </p:nvGrpSpPr>
        <p:grpSpPr>
          <a:xfrm>
            <a:off x="3209677" y="4751804"/>
            <a:ext cx="2214586" cy="2039433"/>
            <a:chOff x="1456380" y="4712554"/>
            <a:chExt cx="2214586" cy="2039433"/>
          </a:xfrm>
        </p:grpSpPr>
        <p:pic>
          <p:nvPicPr>
            <p:cNvPr id="6" name="Afbeelding 5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A471597C-EF1B-4C8A-8029-46037DFF6F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2101174" y="4753584"/>
              <a:ext cx="350196" cy="406130"/>
            </a:xfrm>
            <a:prstGeom prst="rect">
              <a:avLst/>
            </a:prstGeom>
          </p:spPr>
        </p:pic>
        <p:pic>
          <p:nvPicPr>
            <p:cNvPr id="7" name="Afbeelding 6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04516BDB-1D89-4E87-82C8-88DCA29502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2631449" y="4753584"/>
              <a:ext cx="350196" cy="406130"/>
            </a:xfrm>
            <a:prstGeom prst="rect">
              <a:avLst/>
            </a:prstGeom>
          </p:spPr>
        </p:pic>
        <p:pic>
          <p:nvPicPr>
            <p:cNvPr id="8" name="Afbeelding 7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2B8CDAA5-BFB5-4FD6-9550-879281141A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3142870" y="4753584"/>
              <a:ext cx="350196" cy="406130"/>
            </a:xfrm>
            <a:prstGeom prst="rect">
              <a:avLst/>
            </a:prstGeom>
          </p:spPr>
        </p:pic>
        <p:pic>
          <p:nvPicPr>
            <p:cNvPr id="9" name="Afbeelding 8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7A04BD83-185B-486B-9EAF-27BB2F98E0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2110332" y="5378105"/>
              <a:ext cx="350196" cy="406130"/>
            </a:xfrm>
            <a:prstGeom prst="rect">
              <a:avLst/>
            </a:prstGeom>
          </p:spPr>
        </p:pic>
        <p:pic>
          <p:nvPicPr>
            <p:cNvPr id="10" name="Afbeelding 9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B0D35105-A9ED-46D8-8BD8-DBA6DF448B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2631180" y="5378105"/>
              <a:ext cx="350196" cy="406130"/>
            </a:xfrm>
            <a:prstGeom prst="rect">
              <a:avLst/>
            </a:prstGeom>
          </p:spPr>
        </p:pic>
        <p:pic>
          <p:nvPicPr>
            <p:cNvPr id="11" name="Afbeelding 10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82B63E54-E3E3-42A3-830F-E0B1350D98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3133174" y="5378105"/>
              <a:ext cx="350196" cy="406130"/>
            </a:xfrm>
            <a:prstGeom prst="rect">
              <a:avLst/>
            </a:prstGeom>
          </p:spPr>
        </p:pic>
        <p:pic>
          <p:nvPicPr>
            <p:cNvPr id="12" name="Afbeelding 11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F243F501-3A3D-4D57-8721-375090DCBD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2114143" y="5934299"/>
              <a:ext cx="350196" cy="406130"/>
            </a:xfrm>
            <a:prstGeom prst="rect">
              <a:avLst/>
            </a:prstGeom>
          </p:spPr>
        </p:pic>
        <p:pic>
          <p:nvPicPr>
            <p:cNvPr id="13" name="Afbeelding 12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B353A074-F1A7-4586-9711-A98C2664EE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2624868" y="5944908"/>
              <a:ext cx="350196" cy="406130"/>
            </a:xfrm>
            <a:prstGeom prst="rect">
              <a:avLst/>
            </a:prstGeom>
          </p:spPr>
        </p:pic>
        <p:pic>
          <p:nvPicPr>
            <p:cNvPr id="14" name="Afbeelding 13" descr="Afbeelding met hydrozoans&#10;&#10;Automatisch gegenereerde beschrijving">
              <a:extLst>
                <a:ext uri="{FF2B5EF4-FFF2-40B4-BE49-F238E27FC236}">
                  <a16:creationId xmlns:a16="http://schemas.microsoft.com/office/drawing/2014/main" id="{D62C3A92-43E1-4480-88F4-24840BCA3E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1" t="15556" r="27915" b="21277"/>
            <a:stretch/>
          </p:blipFill>
          <p:spPr>
            <a:xfrm>
              <a:off x="3128226" y="5976620"/>
              <a:ext cx="350196" cy="406130"/>
            </a:xfrm>
            <a:prstGeom prst="rect">
              <a:avLst/>
            </a:prstGeom>
          </p:spPr>
        </p:pic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7CA21BF1-B623-47D8-9322-17127C536F2A}"/>
                </a:ext>
              </a:extLst>
            </p:cNvPr>
            <p:cNvSpPr/>
            <p:nvPr/>
          </p:nvSpPr>
          <p:spPr>
            <a:xfrm>
              <a:off x="2110625" y="4712554"/>
              <a:ext cx="1387815" cy="1670196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Tekstvak 32">
              <a:extLst>
                <a:ext uri="{FF2B5EF4-FFF2-40B4-BE49-F238E27FC236}">
                  <a16:creationId xmlns:a16="http://schemas.microsoft.com/office/drawing/2014/main" id="{529E9357-1063-4510-90E1-2CE43E4CAF1E}"/>
                </a:ext>
              </a:extLst>
            </p:cNvPr>
            <p:cNvSpPr txBox="1"/>
            <p:nvPr/>
          </p:nvSpPr>
          <p:spPr>
            <a:xfrm>
              <a:off x="1456380" y="6382655"/>
              <a:ext cx="22145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nl-NL" dirty="0"/>
                <a:t>	  </a:t>
              </a:r>
              <a:r>
                <a:rPr lang="nl-NL" dirty="0" err="1"/>
                <a:t>Kyber</a:t>
              </a:r>
              <a:r>
                <a:rPr lang="nl-NL" dirty="0"/>
                <a:t> kristal</a:t>
              </a:r>
              <a:endParaRPr lang="en-GB" dirty="0"/>
            </a:p>
          </p:txBody>
        </p:sp>
      </p:grpSp>
      <p:sp>
        <p:nvSpPr>
          <p:cNvPr id="35" name="Tekstvak 34">
            <a:extLst>
              <a:ext uri="{FF2B5EF4-FFF2-40B4-BE49-F238E27FC236}">
                <a16:creationId xmlns:a16="http://schemas.microsoft.com/office/drawing/2014/main" id="{F5B1113A-1EA7-4C1D-9CC9-B203979BF56C}"/>
              </a:ext>
            </a:extLst>
          </p:cNvPr>
          <p:cNvSpPr txBox="1"/>
          <p:nvPr/>
        </p:nvSpPr>
        <p:spPr>
          <a:xfrm>
            <a:off x="5954538" y="6488668"/>
            <a:ext cx="11112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l-NL" dirty="0"/>
              <a:t>PF12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4713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C6B8E3-027F-49B7-857B-4357AA1E6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Vóór ingebruikneming, moet PF12 nog verder getest worden</a:t>
            </a:r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6FA1F86-A288-4151-91CB-78065D44A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nl-NL" dirty="0"/>
          </a:p>
          <a:p>
            <a:r>
              <a:rPr lang="nl-NL" dirty="0"/>
              <a:t>PF12 nog niet getest in een normale gevechtssituatie</a:t>
            </a:r>
          </a:p>
          <a:p>
            <a:pPr lvl="1"/>
            <a:r>
              <a:rPr lang="nl-NL" dirty="0"/>
              <a:t>Onbekend of het daar ook voldoende effectief is</a:t>
            </a:r>
          </a:p>
          <a:p>
            <a:pPr marL="457200" lvl="1" indent="0">
              <a:buNone/>
            </a:pPr>
            <a:endParaRPr lang="nl-NL" dirty="0"/>
          </a:p>
          <a:p>
            <a:pPr marL="457200" lvl="1" indent="0">
              <a:buNone/>
            </a:pPr>
            <a:endParaRPr lang="nl-NL" dirty="0"/>
          </a:p>
          <a:p>
            <a:r>
              <a:rPr lang="nl-NL" dirty="0"/>
              <a:t>PF12 alléén getest door </a:t>
            </a:r>
            <a:r>
              <a:rPr lang="nl-NL" dirty="0" err="1"/>
              <a:t>jedi</a:t>
            </a:r>
            <a:endParaRPr lang="nl-NL" dirty="0"/>
          </a:p>
          <a:p>
            <a:pPr lvl="1"/>
            <a:r>
              <a:rPr lang="nl-NL" dirty="0"/>
              <a:t>Mogelijk heeft het een ander effect bij </a:t>
            </a:r>
            <a:r>
              <a:rPr lang="nl-NL" dirty="0" err="1"/>
              <a:t>sith</a:t>
            </a:r>
            <a:endParaRPr lang="en-GB" dirty="0"/>
          </a:p>
        </p:txBody>
      </p:sp>
      <p:pic>
        <p:nvPicPr>
          <p:cNvPr id="6" name="Afbeelding 5" descr="Afbeelding met tekst&#10;&#10;Automatisch gegenereerde beschrijving">
            <a:extLst>
              <a:ext uri="{FF2B5EF4-FFF2-40B4-BE49-F238E27FC236}">
                <a16:creationId xmlns:a16="http://schemas.microsoft.com/office/drawing/2014/main" id="{689E4561-99A3-4ACD-93E8-C45313DC4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115" y="4488298"/>
            <a:ext cx="4229911" cy="221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452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4E9C36-1C41-476F-AF50-B9F203F25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PF12 heeft potentie om tekort </a:t>
            </a:r>
            <a:r>
              <a:rPr lang="nl-NL" dirty="0" err="1"/>
              <a:t>kyber</a:t>
            </a:r>
            <a:r>
              <a:rPr lang="nl-NL" dirty="0"/>
              <a:t> kristallen op te lossen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02E7711-5FF9-45F2-A540-FAF408EC4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1058246" cy="4333016"/>
          </a:xfrm>
        </p:spPr>
        <p:txBody>
          <a:bodyPr>
            <a:normAutofit/>
          </a:bodyPr>
          <a:lstStyle/>
          <a:p>
            <a:endParaRPr lang="nl-NL" dirty="0"/>
          </a:p>
          <a:p>
            <a:r>
              <a:rPr lang="nl-NL" dirty="0"/>
              <a:t>Uit eerder onderzoek blijkt dat </a:t>
            </a:r>
            <a:r>
              <a:rPr lang="nl-NL" dirty="0" err="1"/>
              <a:t>lightsabers</a:t>
            </a:r>
            <a:r>
              <a:rPr lang="nl-NL" dirty="0"/>
              <a:t> vaak stuk gaan (</a:t>
            </a:r>
            <a:r>
              <a:rPr lang="nl-NL" dirty="0" err="1"/>
              <a:t>Skywalker</a:t>
            </a:r>
            <a:r>
              <a:rPr lang="nl-NL" dirty="0"/>
              <a:t>, A. 3254 LY)</a:t>
            </a:r>
          </a:p>
          <a:p>
            <a:pPr lvl="1"/>
            <a:r>
              <a:rPr lang="nl-NL" dirty="0"/>
              <a:t>PF12 lijkt op basis van deze resultaten robuuster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Het aantal </a:t>
            </a:r>
            <a:r>
              <a:rPr lang="nl-NL" dirty="0" err="1"/>
              <a:t>jedi</a:t>
            </a:r>
            <a:r>
              <a:rPr lang="nl-NL" dirty="0"/>
              <a:t> groeit, waardoor een tekort aan </a:t>
            </a:r>
            <a:r>
              <a:rPr lang="nl-NL" dirty="0" err="1"/>
              <a:t>kyber</a:t>
            </a:r>
            <a:r>
              <a:rPr lang="nl-NL" dirty="0"/>
              <a:t> </a:t>
            </a:r>
            <a:r>
              <a:rPr lang="nl-NL" dirty="0" err="1"/>
              <a:t>kristals</a:t>
            </a:r>
            <a:r>
              <a:rPr lang="nl-NL" dirty="0"/>
              <a:t> ontstaat (CBS, 2020)</a:t>
            </a:r>
          </a:p>
          <a:p>
            <a:pPr lvl="1"/>
            <a:r>
              <a:rPr lang="nl-NL" dirty="0"/>
              <a:t>PF12 is gemakkelijk verkrijgbaar en een potentiële oplossing</a:t>
            </a:r>
          </a:p>
          <a:p>
            <a:endParaRPr lang="nl-NL" dirty="0"/>
          </a:p>
          <a:p>
            <a:r>
              <a:rPr lang="nl-NL" dirty="0"/>
              <a:t>In vervolgonderzoek kan PF12 getest worden in </a:t>
            </a:r>
            <a:r>
              <a:rPr lang="nl-NL" dirty="0" err="1"/>
              <a:t>realistiche</a:t>
            </a:r>
            <a:r>
              <a:rPr lang="nl-NL" dirty="0"/>
              <a:t> gevechtssituaties</a:t>
            </a:r>
          </a:p>
          <a:p>
            <a:pPr lvl="1"/>
            <a:r>
              <a:rPr lang="nl-NL" dirty="0"/>
              <a:t>Onafhankelijke groepen: </a:t>
            </a:r>
            <a:r>
              <a:rPr lang="nl-NL" dirty="0" err="1"/>
              <a:t>jedi</a:t>
            </a:r>
            <a:r>
              <a:rPr lang="nl-NL" dirty="0"/>
              <a:t> met </a:t>
            </a:r>
            <a:r>
              <a:rPr lang="nl-NL" dirty="0" err="1"/>
              <a:t>kyber</a:t>
            </a:r>
            <a:r>
              <a:rPr lang="nl-NL" dirty="0"/>
              <a:t> </a:t>
            </a:r>
            <a:r>
              <a:rPr lang="nl-NL" dirty="0" err="1"/>
              <a:t>kristals</a:t>
            </a:r>
            <a:r>
              <a:rPr lang="nl-NL" dirty="0"/>
              <a:t> of PF12</a:t>
            </a:r>
          </a:p>
        </p:txBody>
      </p:sp>
    </p:spTree>
    <p:extLst>
      <p:ext uri="{BB962C8B-B14F-4D97-AF65-F5344CB8AC3E}">
        <p14:creationId xmlns:p14="http://schemas.microsoft.com/office/powerpoint/2010/main" val="30014139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B4B028EF733443822E1F6D735459B0" ma:contentTypeVersion="17" ma:contentTypeDescription="Een nieuw document maken." ma:contentTypeScope="" ma:versionID="d72cf388251134bd97d4dad7fa848dd3">
  <xsd:schema xmlns:xsd="http://www.w3.org/2001/XMLSchema" xmlns:xs="http://www.w3.org/2001/XMLSchema" xmlns:p="http://schemas.microsoft.com/office/2006/metadata/properties" xmlns:ns2="1ccf920d-4c17-4791-82e8-181c53bec220" xmlns:ns3="29408f42-c364-44f6-92eb-48b498dc8b58" targetNamespace="http://schemas.microsoft.com/office/2006/metadata/properties" ma:root="true" ma:fieldsID="b299d675bd37e4707b32640d80ac4765" ns2:_="" ns3:_="">
    <xsd:import namespace="1ccf920d-4c17-4791-82e8-181c53bec220"/>
    <xsd:import namespace="29408f42-c364-44f6-92eb-48b498dc8b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cf920d-4c17-4791-82e8-181c53bec2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99b6ca76-abda-4f5c-bf70-6374a71c10d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408f42-c364-44f6-92eb-48b498dc8b5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6ff2a7cb-79ed-4271-b46f-4e9060c3312a}" ma:internalName="TaxCatchAll" ma:showField="CatchAllData" ma:web="29408f42-c364-44f6-92eb-48b498dc8b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ccf920d-4c17-4791-82e8-181c53bec220">
      <Terms xmlns="http://schemas.microsoft.com/office/infopath/2007/PartnerControls"/>
    </lcf76f155ced4ddcb4097134ff3c332f>
    <TaxCatchAll xmlns="29408f42-c364-44f6-92eb-48b498dc8b58" xsi:nil="true"/>
  </documentManagement>
</p:properties>
</file>

<file path=customXml/itemProps1.xml><?xml version="1.0" encoding="utf-8"?>
<ds:datastoreItem xmlns:ds="http://schemas.openxmlformats.org/officeDocument/2006/customXml" ds:itemID="{D44CB639-9777-46F7-B04F-D78ED36AC2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1BB9A6-A76E-4F84-9C03-B72441E33EE4}"/>
</file>

<file path=customXml/itemProps3.xml><?xml version="1.0" encoding="utf-8"?>
<ds:datastoreItem xmlns:ds="http://schemas.openxmlformats.org/officeDocument/2006/customXml" ds:itemID="{495C7605-83E8-4471-969F-B7E18F99D99A}">
  <ds:schemaRefs>
    <ds:schemaRef ds:uri="http://purl.org/dc/terms/"/>
    <ds:schemaRef ds:uri="http://schemas.microsoft.com/office/infopath/2007/PartnerControls"/>
    <ds:schemaRef ds:uri="d061366e-998c-445a-b60d-7475d805239e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47e72fc0-73ba-4ad0-9ecf-a9eb0dc530a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TM04033921[[fn=Damast]]</Template>
  <TotalTime>126</TotalTime>
  <Words>515</Words>
  <Application>Microsoft Office PowerPoint</Application>
  <PresentationFormat>Breedbeeld</PresentationFormat>
  <Paragraphs>84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5" baseType="lpstr">
      <vt:lpstr>Arial</vt:lpstr>
      <vt:lpstr>Bookman Old Style</vt:lpstr>
      <vt:lpstr>Rockwell</vt:lpstr>
      <vt:lpstr>Damask</vt:lpstr>
      <vt:lpstr>kristal PF12 kan kyber kristals in lightsabers vervangen</vt:lpstr>
      <vt:lpstr>Kyber kristallen vormen de basis van een lightsaber</vt:lpstr>
      <vt:lpstr>Noodzaak voor nieuwe kyber kristals</vt:lpstr>
      <vt:lpstr>In deze studie wordt onderzocht of  PF12 gebruikt kan worden in lightsabers.</vt:lpstr>
      <vt:lpstr>Lightsaber stress test (LST)</vt:lpstr>
      <vt:lpstr>PF12 is beter bestand tegen vernietiging dan kyber kristal</vt:lpstr>
      <vt:lpstr>PROXY droid gevechts training</vt:lpstr>
      <vt:lpstr>PF12 vergelijkbare PG-score als kyber kristal </vt:lpstr>
      <vt:lpstr>PF12 geschikt alternatief voor kyber kristal</vt:lpstr>
      <vt:lpstr>Vóór ingebruikneming, moet PF12 nog verder getest worden</vt:lpstr>
      <vt:lpstr>PF12 heeft potentie om tekort kyber kristallen op te lossen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Kyber crystal X is een potentiële kandidaat om de standaard X te vervangen</dc:title>
  <dc:creator>Vincent Blum</dc:creator>
  <cp:lastModifiedBy>Nina Scheres</cp:lastModifiedBy>
  <cp:revision>2</cp:revision>
  <dcterms:created xsi:type="dcterms:W3CDTF">2021-04-21T12:35:05Z</dcterms:created>
  <dcterms:modified xsi:type="dcterms:W3CDTF">2026-06-24T12:19:38Z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0x01010052B4B028EF733443822E1F6D735459B0</vt:lpwstr>
  </property>
  <property fmtid="{D5CDD505-2E9C-101B-9397-08002B2CF9AE}" pid="3" name="MediaServiceImageTags">
    <vt:lpwstr/>
  </property>
</Properties>
</file>