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95" r:id="rId5"/>
    <p:sldId id="300" r:id="rId6"/>
    <p:sldId id="296" r:id="rId7"/>
    <p:sldId id="293" r:id="rId8"/>
    <p:sldId id="297" r:id="rId9"/>
    <p:sldId id="281" r:id="rId10"/>
    <p:sldId id="298" r:id="rId11"/>
    <p:sldId id="285" r:id="rId12"/>
    <p:sldId id="299" r:id="rId13"/>
    <p:sldId id="291" r:id="rId14"/>
  </p:sldIdLst>
  <p:sldSz cx="30275213" cy="21383625"/>
  <p:notesSz cx="7315200" cy="9601200"/>
  <p:defaultTextStyle>
    <a:defPPr>
      <a:defRPr lang="en-US"/>
    </a:defPPr>
    <a:lvl1pPr marL="0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1pPr>
    <a:lvl2pPr marL="1522293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2pPr>
    <a:lvl3pPr marL="304458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3pPr>
    <a:lvl4pPr marL="456687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4pPr>
    <a:lvl5pPr marL="608917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5pPr>
    <a:lvl6pPr marL="761146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6pPr>
    <a:lvl7pPr marL="913375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7pPr>
    <a:lvl8pPr marL="1065605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8pPr>
    <a:lvl9pPr marL="12178345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2"/>
    <a:srgbClr val="00B0EE"/>
    <a:srgbClr val="F6F7FC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E4AA6-7A19-4ABA-BB5F-32CA5C3D6030}" v="279" dt="2023-06-23T10:11:41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496" autoAdjust="0"/>
  </p:normalViewPr>
  <p:slideViewPr>
    <p:cSldViewPr snapToGrid="0">
      <p:cViewPr varScale="1">
        <p:scale>
          <a:sx n="16" d="100"/>
          <a:sy n="16" d="100"/>
        </p:scale>
        <p:origin x="28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038" cy="481712"/>
          </a:xfrm>
          <a:prstGeom prst="rect">
            <a:avLst/>
          </a:prstGeom>
        </p:spPr>
        <p:txBody>
          <a:bodyPr vert="horz" lIns="62838" tIns="31419" rIns="62838" bIns="31419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986" y="0"/>
            <a:ext cx="3170037" cy="481712"/>
          </a:xfrm>
          <a:prstGeom prst="rect">
            <a:avLst/>
          </a:prstGeom>
        </p:spPr>
        <p:txBody>
          <a:bodyPr vert="horz" lIns="62838" tIns="31419" rIns="62838" bIns="31419" rtlCol="0"/>
          <a:lstStyle>
            <a:lvl1pPr algn="r">
              <a:defRPr sz="800"/>
            </a:lvl1pPr>
          </a:lstStyle>
          <a:p>
            <a:fld id="{A23C5DF0-E9E7-4058-908F-6E397612F3EF}" type="datetimeFigureOut">
              <a:rPr lang="nl-NL" smtClean="0"/>
              <a:t>26-6-2023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1200150"/>
            <a:ext cx="4591050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38" tIns="31419" rIns="62838" bIns="3141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638" y="4621024"/>
            <a:ext cx="5851925" cy="3780159"/>
          </a:xfrm>
          <a:prstGeom prst="rect">
            <a:avLst/>
          </a:prstGeom>
        </p:spPr>
        <p:txBody>
          <a:bodyPr vert="horz" lIns="62838" tIns="31419" rIns="62838" bIns="3141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119488"/>
            <a:ext cx="3170038" cy="481712"/>
          </a:xfrm>
          <a:prstGeom prst="rect">
            <a:avLst/>
          </a:prstGeom>
        </p:spPr>
        <p:txBody>
          <a:bodyPr vert="horz" lIns="62838" tIns="31419" rIns="62838" bIns="31419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986" y="9119488"/>
            <a:ext cx="3170037" cy="481712"/>
          </a:xfrm>
          <a:prstGeom prst="rect">
            <a:avLst/>
          </a:prstGeom>
        </p:spPr>
        <p:txBody>
          <a:bodyPr vert="horz" lIns="62838" tIns="31419" rIns="62838" bIns="31419" rtlCol="0" anchor="b"/>
          <a:lstStyle>
            <a:lvl1pPr algn="r">
              <a:defRPr sz="800"/>
            </a:lvl1pPr>
          </a:lstStyle>
          <a:p>
            <a:fld id="{DBA45D09-A099-425B-B10A-90EFB5C8CE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1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lc.uva.nl/article/handleiding-formatief-handelen/?lang=n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69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Wie/wat heb je nodig om je ontwerp verder uit te werken?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Wie/wat heb je nodig om meer informatie te krijgen over de inzet van bepaalde tools?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Is overleg met collega’s en/of een vakcoördinator benodigd?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86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5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8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 de informatie over de module in.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 de sterren om de verhouding van de leeractiviteiten in het web te plaatsen.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Blauw = huidige situatie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geel = gewenste situatie. 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Plaats ook een ster op de balk onderaan de pagina. Dit gaat over de afwisseling tussen de activiteiten die binnen of buiten de contacturen plaatsvinden (dezelfde kleurinstructies).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 het eind van je ontwerpsessie kom je terug naar het digitale startblad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 met de rode ster opnieuw het web in (dit is wat je gecreëerd hebt).</a:t>
            </a: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2851191" rtl="0" eaLnBrk="1" fontAlgn="auto" latinLnBrk="0" hangingPunct="1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50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68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Gebruik de geplastificeerde kaarten om de leeractiviteit-teksten te lezen.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Heb je nog geen geplastificeerde kaarten? Vraag ze aan via</a:t>
            </a:r>
            <a:r>
              <a:rPr lang="nl-NL" sz="7200" dirty="0">
                <a:solidFill>
                  <a:srgbClr val="004E92"/>
                </a:solidFill>
              </a:rPr>
              <a:t> tlc-fgw@uva.nl. </a:t>
            </a:r>
            <a:endParaRPr lang="nl-NL" sz="7200" dirty="0">
              <a:solidFill>
                <a:srgbClr val="004E92"/>
              </a:solidFill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Sleep een kaart naar het juiste weeknummer (binnen of buiten de contacturen).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Soms moet een kaart naar de voorgrond worden gehaald: </a:t>
            </a:r>
            <a:r>
              <a:rPr lang="nl-NL" i="1" dirty="0"/>
              <a:t>rechtermuisklik &gt; naar voorgrond.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Niet genoeg kaarten? </a:t>
            </a:r>
            <a:r>
              <a:rPr lang="nl-NL" i="1" dirty="0"/>
              <a:t>Kopieer</a:t>
            </a:r>
            <a:r>
              <a:rPr lang="nl-NL" dirty="0"/>
              <a:t> en </a:t>
            </a:r>
            <a:r>
              <a:rPr lang="nl-NL" i="1" dirty="0"/>
              <a:t>plak</a:t>
            </a:r>
            <a:r>
              <a:rPr lang="nl-NL" dirty="0"/>
              <a:t> de kaart.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4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07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Gebruik de geplastificeerde kaarten om de teksten te lezen.</a:t>
            </a:r>
          </a:p>
          <a:p>
            <a:r>
              <a:rPr lang="nl-NL" dirty="0"/>
              <a:t>Sleep een kaart van de stapel naar het juiste weeknummer (binnen of buiten de contacturen). </a:t>
            </a:r>
          </a:p>
          <a:p>
            <a:pPr lvl="1"/>
            <a:r>
              <a:rPr lang="nl-NL" dirty="0"/>
              <a:t>Gebruik hiervoor dezelfde kleur als bij leeractiviteiten.</a:t>
            </a:r>
          </a:p>
          <a:p>
            <a:pPr lvl="1"/>
            <a:r>
              <a:rPr lang="nl-NL" dirty="0"/>
              <a:t>Schrijf de werkvorm in het kaartje met een </a:t>
            </a:r>
            <a:r>
              <a:rPr lang="nl-NL" dirty="0" err="1"/>
              <a:t>tekstvak</a:t>
            </a:r>
            <a:r>
              <a:rPr lang="nl-NL" dirty="0"/>
              <a:t>: </a:t>
            </a:r>
            <a:r>
              <a:rPr lang="nl-NL" i="1" dirty="0"/>
              <a:t>invoegen &gt; </a:t>
            </a:r>
            <a:r>
              <a:rPr lang="nl-NL" i="1" dirty="0" err="1"/>
              <a:t>tekstvak</a:t>
            </a:r>
            <a:r>
              <a:rPr lang="nl-NL" i="1" dirty="0"/>
              <a:t>.</a:t>
            </a:r>
            <a:endParaRPr lang="nl-NL" dirty="0"/>
          </a:p>
          <a:p>
            <a:pPr lvl="1"/>
            <a:r>
              <a:rPr lang="nl-NL" dirty="0"/>
              <a:t>Soms moet een kaart naar de voorgrond worden gehaald: </a:t>
            </a:r>
            <a:r>
              <a:rPr lang="nl-NL" i="1" dirty="0"/>
              <a:t>rechtermuisklik</a:t>
            </a:r>
            <a:r>
              <a:rPr lang="nl-NL" dirty="0"/>
              <a:t> &gt; </a:t>
            </a:r>
            <a:r>
              <a:rPr lang="nl-NL" i="1" dirty="0"/>
              <a:t>naar voorgrond.</a:t>
            </a:r>
          </a:p>
          <a:p>
            <a:pPr lvl="1"/>
            <a:r>
              <a:rPr lang="nl-NL" dirty="0"/>
              <a:t>Niet genoeg kaarten? </a:t>
            </a:r>
            <a:r>
              <a:rPr lang="nl-NL" i="1" dirty="0"/>
              <a:t>Kopieer</a:t>
            </a:r>
            <a:r>
              <a:rPr lang="nl-NL" dirty="0"/>
              <a:t> en </a:t>
            </a:r>
            <a:r>
              <a:rPr lang="nl-NL" i="1" dirty="0"/>
              <a:t>plak</a:t>
            </a:r>
            <a:r>
              <a:rPr lang="nl-NL" dirty="0"/>
              <a:t> de kaart.</a:t>
            </a:r>
          </a:p>
          <a:p>
            <a:r>
              <a:rPr lang="nl-NL" dirty="0"/>
              <a:t>Bekijk de werkvormen opnieuw en geef aan welke getoetst worden </a:t>
            </a:r>
          </a:p>
          <a:p>
            <a:pPr lvl="1"/>
            <a:r>
              <a:rPr lang="nl-NL" dirty="0"/>
              <a:t>(rondje is </a:t>
            </a:r>
            <a:r>
              <a:rPr lang="nl-NL" dirty="0" err="1"/>
              <a:t>summatief</a:t>
            </a:r>
            <a:r>
              <a:rPr lang="nl-NL" dirty="0"/>
              <a:t>, ster is formatief)</a:t>
            </a:r>
          </a:p>
          <a:p>
            <a:pPr lvl="1"/>
            <a:r>
              <a:rPr lang="nl-NL" dirty="0"/>
              <a:t>Een </a:t>
            </a:r>
            <a:r>
              <a:rPr lang="nl-NL" dirty="0" err="1"/>
              <a:t>summatieve</a:t>
            </a:r>
            <a:r>
              <a:rPr lang="nl-NL" dirty="0"/>
              <a:t> toets is voor een cijfer. Een formatieve toets/opdracht niet. </a:t>
            </a:r>
            <a:r>
              <a:rPr lang="nl-NL" dirty="0">
                <a:solidFill>
                  <a:srgbClr val="004E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Meer lezen over formatief toetsen?</a:t>
            </a:r>
            <a:endParaRPr lang="nl-NL" dirty="0">
              <a:solidFill>
                <a:srgbClr val="004E9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48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6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7EA690-07B3-742D-2954-1BA7D129A0E6}"/>
              </a:ext>
            </a:extLst>
          </p:cNvPr>
          <p:cNvSpPr/>
          <p:nvPr userDrawn="1"/>
        </p:nvSpPr>
        <p:spPr>
          <a:xfrm>
            <a:off x="21381869" y="224085"/>
            <a:ext cx="8579223" cy="455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8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1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1CA9-0DAA-4A25-A355-D09BD7AD20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lc.uva.nl/article/training-herontwerp-je-onderwijs-abc-workshop/?lang=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lc-fgw@uva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lc-fgw@uva.n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lc.uva.nl/article/handleiding-formatief-handelen/?lang=n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 dirty="0">
                <a:solidFill>
                  <a:srgbClr val="004E92"/>
                </a:solidFill>
              </a:rPr>
              <a:t>ABC Learning Design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sz="8700" dirty="0"/>
              <a:t>Met deze PowerPoint kun je aan de hand van de bijgevoegde instructies aan de slag met het (her)ontwerpen van een vak volgens de </a:t>
            </a:r>
            <a:r>
              <a:rPr lang="nl-NL" sz="8700" i="1" dirty="0"/>
              <a:t>ABC Learning Design </a:t>
            </a:r>
            <a:r>
              <a:rPr lang="nl-NL" sz="8700" dirty="0"/>
              <a:t>methode. </a:t>
            </a:r>
            <a:endParaRPr lang="nl-NL"/>
          </a:p>
          <a:p>
            <a:pPr marL="712470" indent="-712470"/>
            <a:r>
              <a:rPr lang="nl-NL" sz="8700" dirty="0"/>
              <a:t>Het TLC </a:t>
            </a:r>
            <a:r>
              <a:rPr lang="nl-NL" sz="8700" dirty="0" err="1"/>
              <a:t>FGw</a:t>
            </a:r>
            <a:r>
              <a:rPr lang="nl-NL" sz="8700" dirty="0"/>
              <a:t> biedt ook een </a:t>
            </a:r>
            <a:r>
              <a:rPr lang="nl-NL" sz="8700" dirty="0">
                <a:solidFill>
                  <a:srgbClr val="004E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 Learning Design training</a:t>
            </a:r>
            <a:r>
              <a:rPr lang="nl-NL" sz="8700" dirty="0">
                <a:solidFill>
                  <a:srgbClr val="004E92"/>
                </a:solidFill>
              </a:rPr>
              <a:t> </a:t>
            </a:r>
            <a:r>
              <a:rPr lang="nl-NL" sz="8700" dirty="0"/>
              <a:t>aan.</a:t>
            </a:r>
            <a:endParaRPr lang="nl-NL" sz="8700" dirty="0">
              <a:ea typeface="Calibri"/>
              <a:cs typeface="Calibri"/>
            </a:endParaRPr>
          </a:p>
          <a:p>
            <a:pPr marL="712470" indent="-712470"/>
            <a:r>
              <a:rPr lang="nl-NL" sz="8700" dirty="0"/>
              <a:t>Dit is een </a:t>
            </a:r>
            <a:r>
              <a:rPr lang="nl-NL" sz="8700" b="1" dirty="0"/>
              <a:t>alleen lezen bestand</a:t>
            </a:r>
            <a:r>
              <a:rPr lang="nl-NL" sz="8700" dirty="0"/>
              <a:t>. Wil je aan de slag met het (her)ontwerpen van een vak?</a:t>
            </a:r>
            <a:endParaRPr lang="nl-NL" sz="8700" dirty="0">
              <a:ea typeface="Calibri"/>
              <a:cs typeface="Calibri"/>
            </a:endParaRPr>
          </a:p>
          <a:p>
            <a:pPr marL="2138045" lvl="1" indent="-712470"/>
            <a:r>
              <a:rPr lang="nl-NL" dirty="0"/>
              <a:t>Ga naar </a:t>
            </a:r>
            <a:r>
              <a:rPr lang="nl-NL" i="1" dirty="0"/>
              <a:t>bestand</a:t>
            </a:r>
            <a:r>
              <a:rPr lang="nl-NL" dirty="0"/>
              <a:t> &gt; </a:t>
            </a:r>
            <a:r>
              <a:rPr lang="nl-NL" i="1" dirty="0"/>
              <a:t>opslaan als </a:t>
            </a:r>
            <a:r>
              <a:rPr lang="nl-NL" dirty="0"/>
              <a:t>&gt; kies een plek om op te slaan.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Open de PowerPoint in de weergave ‘normaal’.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DC14D2CB-7E0A-42D4-95B1-1B9C03B45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90315"/>
              </p:ext>
            </p:extLst>
          </p:nvPr>
        </p:nvGraphicFramePr>
        <p:xfrm>
          <a:off x="1389888" y="1714205"/>
          <a:ext cx="26803904" cy="17571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7608">
                  <a:extLst>
                    <a:ext uri="{9D8B030D-6E8A-4147-A177-3AD203B41FA5}">
                      <a16:colId xmlns:a16="http://schemas.microsoft.com/office/drawing/2014/main" val="2302256054"/>
                    </a:ext>
                  </a:extLst>
                </a:gridCol>
                <a:gridCol w="10006296">
                  <a:extLst>
                    <a:ext uri="{9D8B030D-6E8A-4147-A177-3AD203B41FA5}">
                      <a16:colId xmlns:a16="http://schemas.microsoft.com/office/drawing/2014/main" val="1688467116"/>
                    </a:ext>
                  </a:extLst>
                </a:gridCol>
              </a:tblGrid>
              <a:tr h="943042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Arena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blended Connected (ABC) Learning Design workshop action plan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96374"/>
                  </a:ext>
                </a:extLst>
              </a:tr>
              <a:tr h="943042">
                <a:tc gridSpan="2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84589"/>
                  </a:ext>
                </a:extLst>
              </a:tr>
              <a:tr h="943042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/>
                          </a:solidFill>
                        </a:rPr>
                        <a:t>Actie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Wie/waar/wanneer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1514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r>
                        <a:rPr lang="nl-NL"/>
                        <a:t>Wat heb je nodig van het Teaching </a:t>
                      </a:r>
                      <a:r>
                        <a:rPr lang="nl-NL" err="1"/>
                        <a:t>and</a:t>
                      </a:r>
                      <a:r>
                        <a:rPr lang="nl-NL"/>
                        <a:t> Learning Centre?</a:t>
                      </a: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24189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>
                          <a:solidFill>
                            <a:schemeClr val="tx1"/>
                          </a:solidFill>
                        </a:rPr>
                        <a:t>Wat heb je nog nodig van je vakcoördinator/team?</a:t>
                      </a:r>
                    </a:p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95045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r>
                        <a:rPr lang="nl-NL"/>
                        <a:t>Andere input nodig?</a:t>
                      </a: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7820"/>
                  </a:ext>
                </a:extLst>
              </a:tr>
              <a:tr h="2878716">
                <a:tc>
                  <a:txBody>
                    <a:bodyPr/>
                    <a:lstStyle/>
                    <a:p>
                      <a:endParaRPr lang="nl-NL"/>
                    </a:p>
                    <a:p>
                      <a:r>
                        <a:rPr lang="nl-NL"/>
                        <a:t>Overig ….</a:t>
                      </a: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49035"/>
                  </a:ext>
                </a:extLst>
              </a:tr>
              <a:tr h="679487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This work is licensed under a creative commons  Attribution-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NonCommercial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ShareAlike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4.0 International (CC BY-NC-SA 4.0) </a:t>
                      </a:r>
                    </a:p>
                    <a:p>
                      <a:endParaRPr lang="nl-NL" dirty="0">
                        <a:solidFill>
                          <a:schemeClr val="accent1">
                            <a:lumMod val="75000"/>
                          </a:schemeClr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23527"/>
                  </a:ext>
                </a:extLst>
              </a:tr>
            </a:tbl>
          </a:graphicData>
        </a:graphic>
      </p:graphicFrame>
      <p:pic>
        <p:nvPicPr>
          <p:cNvPr id="19" name="Afbeelding 18" descr="CC BY NC SA">
            <a:extLst>
              <a:ext uri="{FF2B5EF4-FFF2-40B4-BE49-F238E27FC236}">
                <a16:creationId xmlns:a16="http://schemas.microsoft.com/office/drawing/2014/main" id="{C3E2910E-A7D4-4BAF-9AD9-0B60AD58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17939998"/>
            <a:ext cx="2606381" cy="915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13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 dirty="0">
                <a:solidFill>
                  <a:srgbClr val="004E92"/>
                </a:solidFill>
              </a:rPr>
              <a:t>Hoe gebruik ik deze PowerPoint?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8700" dirty="0">
                <a:ea typeface="Calibri" panose="020F0502020204030204"/>
                <a:cs typeface="Calibri" panose="020F0502020204030204"/>
              </a:rPr>
              <a:t>Het maken van een (her)ontwerp doe je in 3 stappen:</a:t>
            </a:r>
          </a:p>
          <a:p>
            <a:pPr marL="0" indent="0">
              <a:buNone/>
            </a:pPr>
            <a:endParaRPr lang="nl-NL" sz="8700" dirty="0">
              <a:ea typeface="Calibri" panose="020F0502020204030204"/>
              <a:cs typeface="Calibri" panose="020F0502020204030204"/>
            </a:endParaRPr>
          </a:p>
          <a:p>
            <a:pPr marL="1371600" indent="-1371600">
              <a:buAutoNum type="arabicPeriod"/>
            </a:pPr>
            <a:r>
              <a:rPr lang="nl-NL" sz="8700" dirty="0"/>
              <a:t>vul eerst het startblad in</a:t>
            </a:r>
            <a:endParaRPr lang="nl-NL" sz="87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Instructie: slide 3 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1371600" indent="-1371600">
              <a:buFont typeface="+mj-lt"/>
              <a:buAutoNum type="arabicPeriod"/>
            </a:pPr>
            <a:r>
              <a:rPr lang="nl-NL" sz="8700" dirty="0"/>
              <a:t>ga aan de slag met het storyboard</a:t>
            </a:r>
            <a:endParaRPr lang="nl-NL" sz="8700" dirty="0">
              <a:ea typeface="Calibri"/>
              <a:cs typeface="Calibri"/>
            </a:endParaRPr>
          </a:p>
          <a:p>
            <a:pPr marL="2138045" lvl="1" indent="-712470"/>
            <a:r>
              <a:rPr lang="nl-NL" sz="7450" dirty="0"/>
              <a:t>kies eerst de leeractiviteiten: slide 6</a:t>
            </a:r>
            <a:endParaRPr lang="nl-NL" sz="745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450" dirty="0"/>
              <a:t>kies vervolgens de werkvormen: slide 8</a:t>
            </a:r>
            <a:endParaRPr lang="nl-NL" sz="7450" dirty="0">
              <a:ea typeface="Calibri" panose="020F0502020204030204"/>
              <a:cs typeface="Calibri" panose="020F0502020204030204"/>
            </a:endParaRPr>
          </a:p>
          <a:p>
            <a:pPr marL="1371600" indent="-1371600">
              <a:buFont typeface="+mj-lt"/>
              <a:buAutoNum type="arabicPeriod"/>
            </a:pPr>
            <a:r>
              <a:rPr lang="nl-NL" sz="8700" dirty="0"/>
              <a:t>maak een actieplan.</a:t>
            </a:r>
            <a:endParaRPr lang="nl-NL" sz="8700" dirty="0"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nl-NL" sz="8700" dirty="0"/>
          </a:p>
          <a:p>
            <a:pPr marL="0" indent="0">
              <a:buNone/>
            </a:pPr>
            <a:r>
              <a:rPr lang="nl-NL" sz="8700" dirty="0"/>
              <a:t>Vragen?</a:t>
            </a:r>
            <a:endParaRPr lang="nl-NL" sz="8700" dirty="0">
              <a:ea typeface="Calibri"/>
              <a:cs typeface="Calibri"/>
            </a:endParaRPr>
          </a:p>
          <a:p>
            <a:pPr marL="2138045" lvl="1" indent="-712470"/>
            <a:r>
              <a:rPr lang="nl-NL" sz="7450" dirty="0"/>
              <a:t>Neem contact op met het TLC: </a:t>
            </a:r>
            <a:r>
              <a:rPr lang="nl-NL" sz="7450" dirty="0">
                <a:solidFill>
                  <a:srgbClr val="004E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tlc-fgw@uva.nl</a:t>
            </a:r>
            <a:r>
              <a:rPr lang="nl-NL" sz="7450" dirty="0">
                <a:solidFill>
                  <a:srgbClr val="004E92"/>
                </a:solidFill>
              </a:rPr>
              <a:t>.</a:t>
            </a:r>
            <a:endParaRPr lang="nl-NL" sz="7450" dirty="0">
              <a:solidFill>
                <a:srgbClr val="004E92"/>
              </a:solidFill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027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 dirty="0">
                <a:solidFill>
                  <a:srgbClr val="004E92"/>
                </a:solidFill>
              </a:rPr>
              <a:t>Digitaal</a:t>
            </a:r>
            <a:r>
              <a:rPr lang="nl-NL" sz="13700" b="1" dirty="0">
                <a:solidFill>
                  <a:srgbClr val="004E92"/>
                </a:solidFill>
              </a:rPr>
              <a:t> </a:t>
            </a:r>
            <a:r>
              <a:rPr lang="nl-NL" sz="13700" dirty="0">
                <a:solidFill>
                  <a:srgbClr val="004E92"/>
                </a:solidFill>
              </a:rPr>
              <a:t>startblad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sz="7200" dirty="0"/>
              <a:t>Vul de informatie over de module in.</a:t>
            </a:r>
            <a:endParaRPr lang="nl-NL"/>
          </a:p>
          <a:p>
            <a:pPr marL="712470" indent="-712470"/>
            <a:r>
              <a:rPr lang="nl-NL" sz="7200" dirty="0"/>
              <a:t>Gebruik de sterren om de verhouding van de leeractiviteiten </a:t>
            </a:r>
            <a:r>
              <a:rPr lang="nl-NL" sz="7200" b="1" dirty="0"/>
              <a:t>in het web </a:t>
            </a:r>
            <a:r>
              <a:rPr lang="nl-NL" sz="7200" dirty="0"/>
              <a:t>te plaatsen.</a:t>
            </a:r>
            <a:endParaRPr lang="nl-NL" sz="72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dirty="0">
                <a:highlight>
                  <a:srgbClr val="00B0EE"/>
                </a:highlight>
              </a:rPr>
              <a:t>Blauw</a:t>
            </a:r>
            <a:r>
              <a:rPr lang="nl-NL" sz="5400" dirty="0"/>
              <a:t> = huidige situatie</a:t>
            </a:r>
            <a:endParaRPr lang="nl-NL" sz="54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dirty="0">
                <a:highlight>
                  <a:srgbClr val="FFFF00"/>
                </a:highlight>
              </a:rPr>
              <a:t>geel</a:t>
            </a:r>
            <a:r>
              <a:rPr lang="nl-NL" sz="5400" dirty="0"/>
              <a:t> = gewenste situatie. </a:t>
            </a:r>
            <a:endParaRPr lang="nl-NL" sz="54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dirty="0"/>
              <a:t>Plaats ook een ster op de balk onderaan de pagina. Dit gaat over de afwisseling tussen de studentactiviteiten die binnen of buiten de contacturen plaatsvinden (dezelfde kleurinstructies).</a:t>
            </a:r>
            <a:endParaRPr lang="nl-NL" sz="5400" dirty="0">
              <a:ea typeface="Calibri"/>
              <a:cs typeface="Calibri"/>
            </a:endParaRPr>
          </a:p>
          <a:p>
            <a:pPr marL="712470" indent="-712470"/>
            <a:r>
              <a:rPr lang="nl-NL" sz="7200" dirty="0"/>
              <a:t>Aan het eind van je ontwerpsessie kom je terug naar het digitale startblad</a:t>
            </a:r>
            <a:endParaRPr lang="nl-NL" sz="72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dirty="0"/>
              <a:t>Vul met de </a:t>
            </a:r>
            <a:r>
              <a:rPr lang="nl-NL" sz="5400" dirty="0">
                <a:highlight>
                  <a:srgbClr val="FF0000"/>
                </a:highlight>
              </a:rPr>
              <a:t>rode</a:t>
            </a:r>
            <a:r>
              <a:rPr lang="nl-NL" sz="5400" dirty="0"/>
              <a:t> ster opnieuw het web in (dit is wat je gecreëerd hebt).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D2929F3-4C60-8B3F-0D63-87CC93A5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3" y="3304"/>
            <a:ext cx="30279896" cy="213803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4BCC58D-1C0F-6FBB-8B71-F366F02D5959}"/>
              </a:ext>
            </a:extLst>
          </p:cNvPr>
          <p:cNvSpPr txBox="1"/>
          <p:nvPr/>
        </p:nvSpPr>
        <p:spPr>
          <a:xfrm>
            <a:off x="3058510" y="1132327"/>
            <a:ext cx="9995338" cy="101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BCCA94-2178-D3A1-F550-19C1A10597EE}"/>
              </a:ext>
            </a:extLst>
          </p:cNvPr>
          <p:cNvSpPr txBox="1"/>
          <p:nvPr/>
        </p:nvSpPr>
        <p:spPr>
          <a:xfrm>
            <a:off x="1476703" y="9813549"/>
            <a:ext cx="9995338" cy="378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08CB2A7-6EF8-9CB2-3782-8E9FE5826E6B}"/>
              </a:ext>
            </a:extLst>
          </p:cNvPr>
          <p:cNvSpPr txBox="1"/>
          <p:nvPr/>
        </p:nvSpPr>
        <p:spPr>
          <a:xfrm>
            <a:off x="3058510" y="4135630"/>
            <a:ext cx="9301655" cy="112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4" name="Ster: 4 punten 13">
            <a:extLst>
              <a:ext uri="{FF2B5EF4-FFF2-40B4-BE49-F238E27FC236}">
                <a16:creationId xmlns:a16="http://schemas.microsoft.com/office/drawing/2014/main" id="{1F12DC89-63EC-6A5E-7C32-D8DF809CAAE1}"/>
              </a:ext>
            </a:extLst>
          </p:cNvPr>
          <p:cNvSpPr/>
          <p:nvPr/>
        </p:nvSpPr>
        <p:spPr>
          <a:xfrm>
            <a:off x="-2866431" y="51319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er: 4 punten 21">
            <a:extLst>
              <a:ext uri="{FF2B5EF4-FFF2-40B4-BE49-F238E27FC236}">
                <a16:creationId xmlns:a16="http://schemas.microsoft.com/office/drawing/2014/main" id="{42D0777C-5155-CF67-D6D4-DD51F3F85C34}"/>
              </a:ext>
            </a:extLst>
          </p:cNvPr>
          <p:cNvSpPr/>
          <p:nvPr/>
        </p:nvSpPr>
        <p:spPr>
          <a:xfrm>
            <a:off x="-2786187" y="26861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ter: 4 punten 22">
            <a:extLst>
              <a:ext uri="{FF2B5EF4-FFF2-40B4-BE49-F238E27FC236}">
                <a16:creationId xmlns:a16="http://schemas.microsoft.com/office/drawing/2014/main" id="{99E8C566-2E77-D329-E91D-769C0D593E4D}"/>
              </a:ext>
            </a:extLst>
          </p:cNvPr>
          <p:cNvSpPr/>
          <p:nvPr/>
        </p:nvSpPr>
        <p:spPr>
          <a:xfrm>
            <a:off x="-2633787" y="2792874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er: 4 punten 23">
            <a:extLst>
              <a:ext uri="{FF2B5EF4-FFF2-40B4-BE49-F238E27FC236}">
                <a16:creationId xmlns:a16="http://schemas.microsoft.com/office/drawing/2014/main" id="{A28789A9-F5DB-F276-CDC3-1F783ACB5BB7}"/>
              </a:ext>
            </a:extLst>
          </p:cNvPr>
          <p:cNvSpPr/>
          <p:nvPr/>
        </p:nvSpPr>
        <p:spPr>
          <a:xfrm>
            <a:off x="-2481386" y="29452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er: 4 punten 24">
            <a:extLst>
              <a:ext uri="{FF2B5EF4-FFF2-40B4-BE49-F238E27FC236}">
                <a16:creationId xmlns:a16="http://schemas.microsoft.com/office/drawing/2014/main" id="{642E542D-4DC8-634B-BCD3-7112BE877A7B}"/>
              </a:ext>
            </a:extLst>
          </p:cNvPr>
          <p:cNvSpPr/>
          <p:nvPr/>
        </p:nvSpPr>
        <p:spPr>
          <a:xfrm>
            <a:off x="-2328987" y="30976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er: 4 punten 25">
            <a:extLst>
              <a:ext uri="{FF2B5EF4-FFF2-40B4-BE49-F238E27FC236}">
                <a16:creationId xmlns:a16="http://schemas.microsoft.com/office/drawing/2014/main" id="{FAB77569-A52B-01C3-6DDE-F047B7002D75}"/>
              </a:ext>
            </a:extLst>
          </p:cNvPr>
          <p:cNvSpPr/>
          <p:nvPr/>
        </p:nvSpPr>
        <p:spPr>
          <a:xfrm>
            <a:off x="-2176587" y="32500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er: 4 punten 26">
            <a:extLst>
              <a:ext uri="{FF2B5EF4-FFF2-40B4-BE49-F238E27FC236}">
                <a16:creationId xmlns:a16="http://schemas.microsoft.com/office/drawing/2014/main" id="{53C9C2C4-0E34-1B89-4E2B-6A55EDFB93E9}"/>
              </a:ext>
            </a:extLst>
          </p:cNvPr>
          <p:cNvSpPr/>
          <p:nvPr/>
        </p:nvSpPr>
        <p:spPr>
          <a:xfrm>
            <a:off x="-2024187" y="34024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er: 4 punten 27">
            <a:extLst>
              <a:ext uri="{FF2B5EF4-FFF2-40B4-BE49-F238E27FC236}">
                <a16:creationId xmlns:a16="http://schemas.microsoft.com/office/drawing/2014/main" id="{75415063-7ABE-35FC-381F-560317C6388B}"/>
              </a:ext>
            </a:extLst>
          </p:cNvPr>
          <p:cNvSpPr/>
          <p:nvPr/>
        </p:nvSpPr>
        <p:spPr>
          <a:xfrm>
            <a:off x="-1871787" y="35548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er: 4 punten 28">
            <a:extLst>
              <a:ext uri="{FF2B5EF4-FFF2-40B4-BE49-F238E27FC236}">
                <a16:creationId xmlns:a16="http://schemas.microsoft.com/office/drawing/2014/main" id="{A74405E3-39CF-A6BB-E9BF-C8E57C679D07}"/>
              </a:ext>
            </a:extLst>
          </p:cNvPr>
          <p:cNvSpPr/>
          <p:nvPr/>
        </p:nvSpPr>
        <p:spPr>
          <a:xfrm>
            <a:off x="-1719386" y="3707273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er: 4 punten 29">
            <a:extLst>
              <a:ext uri="{FF2B5EF4-FFF2-40B4-BE49-F238E27FC236}">
                <a16:creationId xmlns:a16="http://schemas.microsoft.com/office/drawing/2014/main" id="{59BC6085-D2A0-ECB7-7727-6D4C240FD214}"/>
              </a:ext>
            </a:extLst>
          </p:cNvPr>
          <p:cNvSpPr/>
          <p:nvPr/>
        </p:nvSpPr>
        <p:spPr>
          <a:xfrm>
            <a:off x="-1455320" y="2742561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ter: 4 punten 30">
            <a:extLst>
              <a:ext uri="{FF2B5EF4-FFF2-40B4-BE49-F238E27FC236}">
                <a16:creationId xmlns:a16="http://schemas.microsoft.com/office/drawing/2014/main" id="{589FE3C2-DC15-F6D1-5833-B6CA35867F28}"/>
              </a:ext>
            </a:extLst>
          </p:cNvPr>
          <p:cNvSpPr/>
          <p:nvPr/>
        </p:nvSpPr>
        <p:spPr>
          <a:xfrm>
            <a:off x="-2532499" y="4592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Ster: 4 punten 31">
            <a:extLst>
              <a:ext uri="{FF2B5EF4-FFF2-40B4-BE49-F238E27FC236}">
                <a16:creationId xmlns:a16="http://schemas.microsoft.com/office/drawing/2014/main" id="{58D3F631-5928-48E6-D749-0BC2DF1356DA}"/>
              </a:ext>
            </a:extLst>
          </p:cNvPr>
          <p:cNvSpPr/>
          <p:nvPr/>
        </p:nvSpPr>
        <p:spPr>
          <a:xfrm>
            <a:off x="-2380099" y="6116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ter: 4 punten 32">
            <a:extLst>
              <a:ext uri="{FF2B5EF4-FFF2-40B4-BE49-F238E27FC236}">
                <a16:creationId xmlns:a16="http://schemas.microsoft.com/office/drawing/2014/main" id="{3E8B5C2F-7F73-8024-AAA1-5DF085B09D76}"/>
              </a:ext>
            </a:extLst>
          </p:cNvPr>
          <p:cNvSpPr/>
          <p:nvPr/>
        </p:nvSpPr>
        <p:spPr>
          <a:xfrm>
            <a:off x="-2227699" y="7640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ter: 4 punten 33">
            <a:extLst>
              <a:ext uri="{FF2B5EF4-FFF2-40B4-BE49-F238E27FC236}">
                <a16:creationId xmlns:a16="http://schemas.microsoft.com/office/drawing/2014/main" id="{AEE24B95-2E7C-68C4-2692-6B4CE7D520F0}"/>
              </a:ext>
            </a:extLst>
          </p:cNvPr>
          <p:cNvSpPr/>
          <p:nvPr/>
        </p:nvSpPr>
        <p:spPr>
          <a:xfrm>
            <a:off x="-2075299" y="9164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er: 4 punten 34">
            <a:extLst>
              <a:ext uri="{FF2B5EF4-FFF2-40B4-BE49-F238E27FC236}">
                <a16:creationId xmlns:a16="http://schemas.microsoft.com/office/drawing/2014/main" id="{224680E8-7B52-7E3B-06F0-D45F658A75F8}"/>
              </a:ext>
            </a:extLst>
          </p:cNvPr>
          <p:cNvSpPr/>
          <p:nvPr/>
        </p:nvSpPr>
        <p:spPr>
          <a:xfrm>
            <a:off x="-1922899" y="10688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Ster: 4 punten 35">
            <a:extLst>
              <a:ext uri="{FF2B5EF4-FFF2-40B4-BE49-F238E27FC236}">
                <a16:creationId xmlns:a16="http://schemas.microsoft.com/office/drawing/2014/main" id="{87C67B85-A69F-4B06-80C4-CD536FE46906}"/>
              </a:ext>
            </a:extLst>
          </p:cNvPr>
          <p:cNvSpPr/>
          <p:nvPr/>
        </p:nvSpPr>
        <p:spPr>
          <a:xfrm>
            <a:off x="-1770499" y="12212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Ster: 4 punten 36">
            <a:extLst>
              <a:ext uri="{FF2B5EF4-FFF2-40B4-BE49-F238E27FC236}">
                <a16:creationId xmlns:a16="http://schemas.microsoft.com/office/drawing/2014/main" id="{324DA927-028A-76E1-EC0F-0B05D1B1486C}"/>
              </a:ext>
            </a:extLst>
          </p:cNvPr>
          <p:cNvSpPr/>
          <p:nvPr/>
        </p:nvSpPr>
        <p:spPr>
          <a:xfrm>
            <a:off x="-1618099" y="13736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Ster: 4 punten 37">
            <a:extLst>
              <a:ext uri="{FF2B5EF4-FFF2-40B4-BE49-F238E27FC236}">
                <a16:creationId xmlns:a16="http://schemas.microsoft.com/office/drawing/2014/main" id="{EF2DF8A1-62DC-3411-096D-7D1120127D9B}"/>
              </a:ext>
            </a:extLst>
          </p:cNvPr>
          <p:cNvSpPr/>
          <p:nvPr/>
        </p:nvSpPr>
        <p:spPr>
          <a:xfrm>
            <a:off x="-1428477" y="11104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Ster: 4 punten 38">
            <a:extLst>
              <a:ext uri="{FF2B5EF4-FFF2-40B4-BE49-F238E27FC236}">
                <a16:creationId xmlns:a16="http://schemas.microsoft.com/office/drawing/2014/main" id="{E49CA10E-DF1A-2F61-2603-0503AE9E78D9}"/>
              </a:ext>
            </a:extLst>
          </p:cNvPr>
          <p:cNvSpPr/>
          <p:nvPr/>
        </p:nvSpPr>
        <p:spPr>
          <a:xfrm>
            <a:off x="-2714032" y="52843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Ster: 4 punten 39">
            <a:extLst>
              <a:ext uri="{FF2B5EF4-FFF2-40B4-BE49-F238E27FC236}">
                <a16:creationId xmlns:a16="http://schemas.microsoft.com/office/drawing/2014/main" id="{44936B2C-C86A-C884-161A-012965D91B4B}"/>
              </a:ext>
            </a:extLst>
          </p:cNvPr>
          <p:cNvSpPr/>
          <p:nvPr/>
        </p:nvSpPr>
        <p:spPr>
          <a:xfrm>
            <a:off x="-2561632" y="5436779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ter: 4 punten 40">
            <a:extLst>
              <a:ext uri="{FF2B5EF4-FFF2-40B4-BE49-F238E27FC236}">
                <a16:creationId xmlns:a16="http://schemas.microsoft.com/office/drawing/2014/main" id="{0BEE553A-903C-1FCD-AB36-91318EA9E53E}"/>
              </a:ext>
            </a:extLst>
          </p:cNvPr>
          <p:cNvSpPr/>
          <p:nvPr/>
        </p:nvSpPr>
        <p:spPr>
          <a:xfrm>
            <a:off x="-2409231" y="55891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Ster: 4 punten 41">
            <a:extLst>
              <a:ext uri="{FF2B5EF4-FFF2-40B4-BE49-F238E27FC236}">
                <a16:creationId xmlns:a16="http://schemas.microsoft.com/office/drawing/2014/main" id="{32102C70-A0ED-6F84-B9B1-F727AEDD475E}"/>
              </a:ext>
            </a:extLst>
          </p:cNvPr>
          <p:cNvSpPr/>
          <p:nvPr/>
        </p:nvSpPr>
        <p:spPr>
          <a:xfrm>
            <a:off x="-2256832" y="57415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Ster: 4 punten 42">
            <a:extLst>
              <a:ext uri="{FF2B5EF4-FFF2-40B4-BE49-F238E27FC236}">
                <a16:creationId xmlns:a16="http://schemas.microsoft.com/office/drawing/2014/main" id="{E2E746D2-175B-17B4-02BA-3B43CAEF906D}"/>
              </a:ext>
            </a:extLst>
          </p:cNvPr>
          <p:cNvSpPr/>
          <p:nvPr/>
        </p:nvSpPr>
        <p:spPr>
          <a:xfrm>
            <a:off x="-2104432" y="58939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Ster: 4 punten 43">
            <a:extLst>
              <a:ext uri="{FF2B5EF4-FFF2-40B4-BE49-F238E27FC236}">
                <a16:creationId xmlns:a16="http://schemas.microsoft.com/office/drawing/2014/main" id="{8EBF6ADB-FA16-CCEE-0A04-96B556A69572}"/>
              </a:ext>
            </a:extLst>
          </p:cNvPr>
          <p:cNvSpPr/>
          <p:nvPr/>
        </p:nvSpPr>
        <p:spPr>
          <a:xfrm>
            <a:off x="-1952031" y="60463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Ster: 4 punten 44">
            <a:extLst>
              <a:ext uri="{FF2B5EF4-FFF2-40B4-BE49-F238E27FC236}">
                <a16:creationId xmlns:a16="http://schemas.microsoft.com/office/drawing/2014/main" id="{DB7C0F08-6F17-F6ED-E035-642CCE684BD4}"/>
              </a:ext>
            </a:extLst>
          </p:cNvPr>
          <p:cNvSpPr/>
          <p:nvPr/>
        </p:nvSpPr>
        <p:spPr>
          <a:xfrm>
            <a:off x="-1427409" y="5267850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Picture 6">
            <a:extLst>
              <a:ext uri="{FF2B5EF4-FFF2-40B4-BE49-F238E27FC236}">
                <a16:creationId xmlns:a16="http://schemas.microsoft.com/office/drawing/2014/main" id="{4940E8B8-E376-067B-ECC4-4F760FCFD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825" y="153424"/>
            <a:ext cx="8143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2FDC5338-F160-A748-A7B0-29CF31D0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900" y="116911"/>
            <a:ext cx="8001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921F589E-9362-9917-A85B-B8BDAABA7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863" y="121674"/>
            <a:ext cx="8429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71" y="477210"/>
            <a:ext cx="26112371" cy="4133179"/>
          </a:xfrm>
        </p:spPr>
        <p:txBody>
          <a:bodyPr>
            <a:normAutofit/>
          </a:bodyPr>
          <a:lstStyle/>
          <a:p>
            <a:r>
              <a:rPr lang="nl-NL" sz="13700" dirty="0">
                <a:solidFill>
                  <a:srgbClr val="004E92"/>
                </a:solidFill>
              </a:rPr>
              <a:t>Digitaal storyboard: leeractiviteiten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dirty="0"/>
              <a:t>Gebruik de geplastificeerde kaarten om de leeractiviteit-teksten te lezen.</a:t>
            </a:r>
            <a:endParaRPr lang="nl-NL"/>
          </a:p>
          <a:p>
            <a:pPr marL="2138045" lvl="1" indent="-712470"/>
            <a:r>
              <a:rPr lang="nl-NL" sz="7200" dirty="0"/>
              <a:t>Heb je nog geen geplastificeerde kaarten? Vraag ze aan via</a:t>
            </a:r>
            <a:r>
              <a:rPr lang="nl-NL" sz="7200" dirty="0">
                <a:solidFill>
                  <a:srgbClr val="004E92"/>
                </a:solidFill>
              </a:rPr>
              <a:t> </a:t>
            </a:r>
            <a:r>
              <a:rPr lang="nl-NL" sz="7200" dirty="0">
                <a:solidFill>
                  <a:srgbClr val="004E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tlc-fgw@uva.nl</a:t>
            </a:r>
            <a:r>
              <a:rPr lang="nl-NL" sz="7200" dirty="0">
                <a:solidFill>
                  <a:srgbClr val="004E92"/>
                </a:solidFill>
              </a:rPr>
              <a:t> </a:t>
            </a:r>
            <a:endParaRPr lang="nl-NL" dirty="0">
              <a:solidFill>
                <a:srgbClr val="004E92"/>
              </a:solidFill>
              <a:ea typeface="Calibri" panose="020F0502020204030204"/>
              <a:cs typeface="Calibri" panose="020F0502020204030204"/>
            </a:endParaRPr>
          </a:p>
          <a:p>
            <a:pPr marL="712470" indent="-712470"/>
            <a:r>
              <a:rPr lang="nl-NL" sz="8700" dirty="0"/>
              <a:t>Sleep een kaart naar het juiste weeknummer en plaats deze 'binnen' of 'buiten' de contacturen.</a:t>
            </a:r>
            <a:endParaRPr lang="nl-NL" sz="87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Soms moet een kaart naar de voorgrond worden gehaald: </a:t>
            </a:r>
            <a:r>
              <a:rPr lang="nl-NL" i="1" dirty="0"/>
              <a:t>rechtermuisklik &gt; naar voorgrond.</a:t>
            </a:r>
            <a:endParaRPr lang="nl-NL" i="1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450" dirty="0"/>
              <a:t>Niet genoeg kaarten? </a:t>
            </a:r>
            <a:r>
              <a:rPr lang="nl-NL" sz="7450" i="1" dirty="0"/>
              <a:t>Kopieer </a:t>
            </a:r>
            <a:r>
              <a:rPr lang="nl-NL" sz="7450" dirty="0"/>
              <a:t>en </a:t>
            </a:r>
            <a:r>
              <a:rPr lang="nl-NL" sz="7450" i="1" dirty="0"/>
              <a:t>plak</a:t>
            </a:r>
            <a:r>
              <a:rPr lang="nl-NL" sz="7450" dirty="0"/>
              <a:t> de kaart.</a:t>
            </a:r>
            <a:endParaRPr lang="nl-NL" sz="7450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759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948E2DE-B0F4-4810-9740-C2EEF72F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5338" y="3002353"/>
            <a:ext cx="3427546" cy="25706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1C3774-7A7F-4512-AB36-6C78E16A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5137" y="2952667"/>
            <a:ext cx="3427546" cy="25706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E9066F-8833-4FC0-8B0E-8CFD1969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5137" y="2997432"/>
            <a:ext cx="3427546" cy="25706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0BB9B6-3C0A-4BCB-A664-0CCA23CAC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46616" y="2967757"/>
            <a:ext cx="3427546" cy="2570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09296F9-BC7F-4129-9E1A-485778FC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9341" y="2906865"/>
            <a:ext cx="3427546" cy="25706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B69CB8-C196-4F6F-B944-3275C2D0B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34895" y="3000724"/>
            <a:ext cx="3427546" cy="25706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9A2D0B-3A7F-461B-AA65-FD83D6170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0553" y="2923524"/>
            <a:ext cx="3427546" cy="257065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A978DE-3465-4BB5-8FAB-68DE2DF7D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9931" y="3088169"/>
            <a:ext cx="3427546" cy="257065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A3CC64-0F7F-48DF-B4C9-E265B6AE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0956" y="3000406"/>
            <a:ext cx="3427546" cy="25706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0C0913F-F4F9-4B4E-9028-C5249E54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38123" y="2974210"/>
            <a:ext cx="3427546" cy="257065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64D56E-FB29-4CF7-AF1A-EBEF8E21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2740" y="3017808"/>
            <a:ext cx="3427546" cy="25706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538A67D-30AA-4481-B211-24E6E82FE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66489" y="5744702"/>
            <a:ext cx="3427546" cy="257065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BCA57D1-E405-4C2C-BA3B-48EC069E2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36395" y="5654343"/>
            <a:ext cx="3427546" cy="257065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EC8C517-CAA4-47E0-8A88-FEB45C333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90282" y="5689672"/>
            <a:ext cx="3427546" cy="257065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24B55BA-F65C-4444-874D-B4CBB29D9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83155" y="5834615"/>
            <a:ext cx="3427546" cy="257065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6EBD61-2A10-4E75-B2F5-2AA35B57F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00560" y="5702561"/>
            <a:ext cx="3427546" cy="257065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C896F91-4221-4F5F-86CA-0E204FDCC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15419" y="5752652"/>
            <a:ext cx="3427546" cy="257065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91127B0-FB05-4BC8-BF68-28904C7DD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90555" y="5641317"/>
            <a:ext cx="3427546" cy="257065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9BC9A3D-CEA3-4030-A901-A7FC7A428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41874" y="5804015"/>
            <a:ext cx="3138532" cy="257065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77001C2-886D-43EE-9A02-DD75E5A3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83850" y="5634939"/>
            <a:ext cx="3427546" cy="257065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9D4C89-24E3-4295-804B-882FD189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38123" y="5758983"/>
            <a:ext cx="3427546" cy="257065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3989EC2-9AF8-4061-9AE6-8AC5F04A4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69454" y="5680480"/>
            <a:ext cx="3427546" cy="257065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6975B48-17A1-4FF1-9D08-B0FE3BDF1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34895" y="8413110"/>
            <a:ext cx="3427546" cy="2570659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21DEF7D8-6DED-4B75-85A8-7ECF4AA28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84864" y="8438981"/>
            <a:ext cx="3427546" cy="2570659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EACD86CA-4D96-4490-8E1C-B181CF84F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60729" y="8494887"/>
            <a:ext cx="3427546" cy="2570659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C8330D9E-9030-46D8-B3B5-2D57C73E8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33492" y="8479075"/>
            <a:ext cx="3426249" cy="2566638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38AE6B6-1FA5-4AFD-A082-E3A51F3AC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67436" y="8495856"/>
            <a:ext cx="3427546" cy="2570659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87D8401-69CB-4DC2-A6E1-D4509E587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85138" y="8468663"/>
            <a:ext cx="3637345" cy="2728008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64F1BBA1-81C8-478C-85CD-73999AD5B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95522" y="11125050"/>
            <a:ext cx="3427546" cy="2570659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F5C7BEB5-16FA-4300-828C-AF4C9B4D0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70096" y="11055154"/>
            <a:ext cx="3427546" cy="2570659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3E6D4CDC-D6FE-438F-9A74-959D1094B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9931" y="11132810"/>
            <a:ext cx="3427546" cy="2570659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3469244-C03F-44B6-AAED-61C1347A8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60964" y="11106260"/>
            <a:ext cx="3427546" cy="257065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9DFB6163-FCBD-4555-B66E-8497E5EB8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14600" y="11032990"/>
            <a:ext cx="3427546" cy="2570659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66397EE1-F034-4B5B-9114-5AEACB221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56036" y="11100257"/>
            <a:ext cx="3427546" cy="257065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E1E9D436-453E-49B1-BB7F-C5E568690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95522" y="11113149"/>
            <a:ext cx="3427546" cy="257065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28606D89-CD73-47FF-BA64-AE467566C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32931" y="11157132"/>
            <a:ext cx="3427546" cy="2570659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F6FD422-E15B-4374-B4E3-CA6F70F92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88432" y="11162108"/>
            <a:ext cx="3427546" cy="2570659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B18911AC-F8C0-4C49-A65A-3C5BE2D18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91495" y="11074414"/>
            <a:ext cx="3427546" cy="2570659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5C03CE92-5D47-4C5E-A147-379A523AE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54689" y="172697"/>
            <a:ext cx="3686713" cy="2765034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1541F1BF-0635-43C2-A887-D35B294EE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041312" y="13804563"/>
            <a:ext cx="3427546" cy="2570659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1749F47E-4175-4742-980E-5C29C1DF1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064467" y="13776933"/>
            <a:ext cx="3426249" cy="2572735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6023A7DE-BE7B-45A3-872A-9E265B2328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068622" y="13865049"/>
            <a:ext cx="3426249" cy="2572735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62B56E1F-1C12-4793-9A39-58BFE88ED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20956" y="13790738"/>
            <a:ext cx="3426249" cy="2572735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DE099503-E45C-4D50-AA49-5E851F59A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02920" y="13794183"/>
            <a:ext cx="3426249" cy="2572735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FC272922-BAA8-4171-8228-E49B9A6C73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88881" y="13902730"/>
            <a:ext cx="3426249" cy="2572735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E6407380-568A-4F75-B599-970ADFE04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39753" y="13795159"/>
            <a:ext cx="3426249" cy="2572735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98639DEF-84F4-4047-96F0-AC0229863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83850" y="13805668"/>
            <a:ext cx="3426249" cy="2572735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0711C4D0-9900-4D24-B23E-A969B908AB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76753" y="13790739"/>
            <a:ext cx="3426249" cy="2572735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58E1A459-5E2C-41A2-8639-DDF9CF87C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26470" y="13802048"/>
            <a:ext cx="3426249" cy="2572735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0716D902-B874-4D6D-AECB-C7DDE94D8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53874" y="13752970"/>
            <a:ext cx="3426249" cy="2572735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0DEB3C94-AC9B-4CB9-9B7D-E48B7C19B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27762" y="13802963"/>
            <a:ext cx="3426249" cy="2572735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A0DA4672-F66C-4212-B4BF-1F01944F8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42559" y="16417298"/>
            <a:ext cx="3427546" cy="2570659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17EFAAE4-EA0A-490D-82A4-B8D5BE04F1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300831" y="16543035"/>
            <a:ext cx="3427546" cy="2570659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EDC07995-1AED-4063-8CEC-5FC43C8F9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55325" y="16580354"/>
            <a:ext cx="3427546" cy="2570659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F77EB124-7217-46F4-B7B9-7836A4F2D6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45658" y="16582735"/>
            <a:ext cx="3427546" cy="2570659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31ADC42D-14CE-4390-A5CF-065C42805C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40402" y="16559799"/>
            <a:ext cx="3427546" cy="2570659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C10BA184-7E23-46F9-B3F6-66BB54D0D8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25024" y="16501484"/>
            <a:ext cx="3427546" cy="2570659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13C0760-CFB6-4F25-81A4-4F25DB9169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31619" y="16400176"/>
            <a:ext cx="3427546" cy="2570659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60543C2D-C12A-48CC-A5D6-EB6726522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26470" y="16482658"/>
            <a:ext cx="3427546" cy="2570659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B66E713E-40DD-4975-A03B-DD26E35FB0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99190" y="19492735"/>
            <a:ext cx="3427546" cy="2570659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BE3C212E-94A6-4DCE-A816-040E9AD0E0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80731" y="19258925"/>
            <a:ext cx="3427546" cy="2570659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98E4A13E-96BD-45A0-839B-41EBA6AA14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15804" y="19310287"/>
            <a:ext cx="3427546" cy="2570659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5EC11D70-C090-4EAF-ABDF-9FCFF9734F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57122" y="19293840"/>
            <a:ext cx="3427546" cy="2570659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482A52CA-1E64-415B-8481-778426C94E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47250" y="19302774"/>
            <a:ext cx="3427546" cy="2570659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65D71F1D-E636-4A9D-AF12-79D7C11838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10593" y="19371630"/>
            <a:ext cx="3427546" cy="2570659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03906D12-B9EB-4C8E-897B-38BA1ACA7B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01765" y="19304497"/>
            <a:ext cx="3427546" cy="2570659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ACA80C48-CF3F-475A-B692-3AF8412B31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10593" y="19410402"/>
            <a:ext cx="3427546" cy="2570659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46B460EF-8074-49C0-8BDD-162A3D382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42878" y="19165633"/>
            <a:ext cx="3427546" cy="2570659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6117BF3D-7A2C-4A6E-A622-827B6343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82089" y="19179064"/>
            <a:ext cx="3427546" cy="2570659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58FA0A4F-AC9F-4306-8E0E-9BF5B66344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59697" y="19139231"/>
            <a:ext cx="3427546" cy="2570659"/>
          </a:xfrm>
          <a:prstGeom prst="rect">
            <a:avLst/>
          </a:prstGeom>
        </p:spPr>
      </p:pic>
      <p:sp>
        <p:nvSpPr>
          <p:cNvPr id="87" name="Tekstvak 86">
            <a:extLst>
              <a:ext uri="{FF2B5EF4-FFF2-40B4-BE49-F238E27FC236}">
                <a16:creationId xmlns:a16="http://schemas.microsoft.com/office/drawing/2014/main" id="{12FA1F9B-6178-42C7-A9E4-7D7AA14BE60B}"/>
              </a:ext>
            </a:extLst>
          </p:cNvPr>
          <p:cNvSpPr txBox="1"/>
          <p:nvPr/>
        </p:nvSpPr>
        <p:spPr>
          <a:xfrm>
            <a:off x="1702677" y="1576552"/>
            <a:ext cx="6241174" cy="10145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15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46" y="212360"/>
            <a:ext cx="26112371" cy="4133179"/>
          </a:xfrm>
        </p:spPr>
        <p:txBody>
          <a:bodyPr>
            <a:normAutofit/>
          </a:bodyPr>
          <a:lstStyle/>
          <a:p>
            <a:r>
              <a:rPr lang="nl-NL" sz="13700" dirty="0">
                <a:solidFill>
                  <a:srgbClr val="004E92"/>
                </a:solidFill>
              </a:rPr>
              <a:t>Digitaal storyboard: werkvormen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712470" indent="-712470"/>
            <a:r>
              <a:rPr lang="nl-NL" dirty="0"/>
              <a:t>Gebruik de geplastificeerde kaarten om de teksten te lezen.</a:t>
            </a:r>
            <a:endParaRPr lang="nl-NL"/>
          </a:p>
          <a:p>
            <a:pPr marL="712470" indent="-712470"/>
            <a:r>
              <a:rPr lang="nl-NL" sz="8700" dirty="0"/>
              <a:t>Sleep een kaart van de stapel naar het juiste weeknummer </a:t>
            </a:r>
            <a:r>
              <a:rPr lang="nl-NL" sz="8700" dirty="0">
                <a:ea typeface="+mn-lt"/>
                <a:cs typeface="+mn-lt"/>
              </a:rPr>
              <a:t>en plaats deze 'binnen' of 'buiten' de contacturen</a:t>
            </a:r>
            <a:r>
              <a:rPr lang="nl-NL" sz="8700" dirty="0"/>
              <a:t>. </a:t>
            </a:r>
            <a:endParaRPr lang="nl-NL" sz="8700" dirty="0">
              <a:ea typeface="Calibri"/>
              <a:cs typeface="Calibri"/>
            </a:endParaRPr>
          </a:p>
          <a:p>
            <a:pPr marL="2138045" lvl="1" indent="-712470"/>
            <a:r>
              <a:rPr lang="nl-NL" dirty="0"/>
              <a:t>Gebruik hiervoor dezelfde kleur als bij leeractiviteiten.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Schrijf de werkvorm in het kaartje met een </a:t>
            </a:r>
            <a:r>
              <a:rPr lang="nl-NL" dirty="0" err="1"/>
              <a:t>tekstvak</a:t>
            </a:r>
            <a:r>
              <a:rPr lang="nl-NL" dirty="0"/>
              <a:t>: </a:t>
            </a:r>
            <a:r>
              <a:rPr lang="nl-NL" i="1" dirty="0"/>
              <a:t>invoegen &gt; </a:t>
            </a:r>
            <a:r>
              <a:rPr lang="nl-NL" i="1" dirty="0" err="1"/>
              <a:t>tekstvak</a:t>
            </a:r>
            <a:r>
              <a:rPr lang="nl-NL" i="1" dirty="0"/>
              <a:t>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Soms moet een kaart naar de voorgrond worden gehaald: </a:t>
            </a:r>
            <a:r>
              <a:rPr lang="nl-NL" i="1" dirty="0"/>
              <a:t>rechtermuisklik</a:t>
            </a:r>
            <a:r>
              <a:rPr lang="nl-NL" dirty="0"/>
              <a:t> &gt; </a:t>
            </a:r>
            <a:r>
              <a:rPr lang="nl-NL" i="1" dirty="0"/>
              <a:t>naar voorgrond.</a:t>
            </a:r>
            <a:endParaRPr lang="nl-NL" i="1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Niet genoeg kaarten? </a:t>
            </a:r>
            <a:r>
              <a:rPr lang="nl-NL" i="1" dirty="0"/>
              <a:t>Kopieer</a:t>
            </a:r>
            <a:r>
              <a:rPr lang="nl-NL" dirty="0"/>
              <a:t> en </a:t>
            </a:r>
            <a:r>
              <a:rPr lang="nl-NL" i="1" dirty="0"/>
              <a:t>plak</a:t>
            </a:r>
            <a:r>
              <a:rPr lang="nl-NL" dirty="0"/>
              <a:t> de kaart.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r>
              <a:rPr lang="nl-NL" dirty="0"/>
              <a:t>Bekijk de werkvormen opnieuw en geef aan welke getoetst worden 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(rondje is </a:t>
            </a:r>
            <a:r>
              <a:rPr lang="nl-NL" dirty="0" err="1"/>
              <a:t>summatief</a:t>
            </a:r>
            <a:r>
              <a:rPr lang="nl-NL" dirty="0"/>
              <a:t>, ster is formatief)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dirty="0"/>
              <a:t>Een </a:t>
            </a:r>
            <a:r>
              <a:rPr lang="nl-NL" dirty="0" err="1"/>
              <a:t>summatieve</a:t>
            </a:r>
            <a:r>
              <a:rPr lang="nl-NL" dirty="0"/>
              <a:t> toets is voor een cijfer. Een formatieve toets/opdracht niet. </a:t>
            </a:r>
            <a:r>
              <a:rPr lang="nl-NL" dirty="0">
                <a:solidFill>
                  <a:srgbClr val="004E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Meer lezen over formatief toetsen?</a:t>
            </a:r>
            <a:endParaRPr lang="nl-NL" dirty="0">
              <a:solidFill>
                <a:srgbClr val="004E92"/>
              </a:solidFill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96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DED8E4-B47A-47D5-BAE0-7C149E195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25848"/>
            <a:ext cx="743776" cy="627942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34E88499-C061-4DBD-9960-A95C63CC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25848"/>
            <a:ext cx="743776" cy="627942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45D4D611-1E52-410E-B32A-E0EDBE0B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56039"/>
            <a:ext cx="743776" cy="627942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3C5CAC78-75BA-4F92-8236-D60681DDE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592977"/>
            <a:ext cx="743776" cy="627942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B4AF6C78-52F8-4543-A757-7D431FB4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86230"/>
            <a:ext cx="743776" cy="627942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5422BA30-CC6C-44EF-8416-7B41949A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25848"/>
            <a:ext cx="743776" cy="627942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D9F93F70-06D6-4025-91ED-F503CE7F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56039"/>
            <a:ext cx="743776" cy="627942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76CA971A-A56C-40CA-84F5-DA9082C41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9964" y="17625848"/>
            <a:ext cx="743776" cy="6279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A57BC52-07C7-4272-83E9-48B7A728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13385" y="19057068"/>
            <a:ext cx="707197" cy="737680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A8F7C548-2BB6-49F5-8096-CE5760682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13385" y="19057068"/>
            <a:ext cx="707197" cy="737680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CAB9DE3A-8D46-43F4-B3A8-FBB5ED48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90883" y="19057068"/>
            <a:ext cx="707197" cy="737680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497C9C1B-97D2-4E94-BB45-BE644373E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87109" y="19083344"/>
            <a:ext cx="707197" cy="737680"/>
          </a:xfrm>
          <a:prstGeom prst="rect">
            <a:avLst/>
          </a:prstGeom>
        </p:spPr>
      </p:pic>
      <p:pic>
        <p:nvPicPr>
          <p:cNvPr id="102" name="Afbeelding 101">
            <a:extLst>
              <a:ext uri="{FF2B5EF4-FFF2-40B4-BE49-F238E27FC236}">
                <a16:creationId xmlns:a16="http://schemas.microsoft.com/office/drawing/2014/main" id="{4052F4BB-9FFF-4656-B89B-6DC4F4915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87109" y="19114875"/>
            <a:ext cx="707197" cy="737680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E4AFD1D0-229A-48B6-B7C4-367EE0CCA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55578" y="19114875"/>
            <a:ext cx="707197" cy="737680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AC77B61E-EF89-4E3C-B30D-F688EEA09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55578" y="19114875"/>
            <a:ext cx="707197" cy="737680"/>
          </a:xfrm>
          <a:prstGeom prst="rect">
            <a:avLst/>
          </a:prstGeom>
        </p:spPr>
      </p:pic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F5BA6AD2-A2A9-4686-BC34-D216A1FAE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55578" y="19114875"/>
            <a:ext cx="707197" cy="737680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82C1E6B1-721D-47AB-B1B4-32D39891C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55578" y="19114875"/>
            <a:ext cx="707197" cy="73768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83E213E-9A9C-4E7F-90A1-1E9911201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54927" y="4431520"/>
            <a:ext cx="3503490" cy="2473778"/>
          </a:xfrm>
          <a:prstGeom prst="rect">
            <a:avLst/>
          </a:prstGeom>
        </p:spPr>
      </p:pic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126B4CB0-1840-4415-BA82-96BCA3DAC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54927" y="4431520"/>
            <a:ext cx="3503490" cy="2473778"/>
          </a:xfrm>
          <a:prstGeom prst="rect">
            <a:avLst/>
          </a:prstGeom>
        </p:spPr>
      </p:pic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73B41646-FCC1-4745-AA56-CB1101F21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97120" y="4520858"/>
            <a:ext cx="3503490" cy="2473778"/>
          </a:xfrm>
          <a:prstGeom prst="rect">
            <a:avLst/>
          </a:prstGeom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C5450784-E057-4BEA-A095-933CBF127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97120" y="4489327"/>
            <a:ext cx="3503490" cy="2473778"/>
          </a:xfrm>
          <a:prstGeom prst="rect">
            <a:avLst/>
          </a:prstGeom>
        </p:spPr>
      </p:pic>
      <p:pic>
        <p:nvPicPr>
          <p:cNvPr id="110" name="Afbeelding 109">
            <a:extLst>
              <a:ext uri="{FF2B5EF4-FFF2-40B4-BE49-F238E27FC236}">
                <a16:creationId xmlns:a16="http://schemas.microsoft.com/office/drawing/2014/main" id="{C26FA046-9D2A-4148-818C-335C35D8E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97120" y="4489327"/>
            <a:ext cx="3503490" cy="2473778"/>
          </a:xfrm>
          <a:prstGeom prst="rect">
            <a:avLst/>
          </a:prstGeom>
        </p:spPr>
      </p:pic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597BC7A0-B696-4943-AF5A-EC012274F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28651" y="4489327"/>
            <a:ext cx="3503490" cy="2473778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DB2B6F78-D8DE-4DE7-AB42-44CE05E30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28651" y="4520858"/>
            <a:ext cx="3503490" cy="2473778"/>
          </a:xfrm>
          <a:prstGeom prst="rect">
            <a:avLst/>
          </a:prstGeom>
        </p:spPr>
      </p:pic>
      <p:pic>
        <p:nvPicPr>
          <p:cNvPr id="113" name="Afbeelding 112">
            <a:extLst>
              <a:ext uri="{FF2B5EF4-FFF2-40B4-BE49-F238E27FC236}">
                <a16:creationId xmlns:a16="http://schemas.microsoft.com/office/drawing/2014/main" id="{7ED2E9E1-7516-4AA1-B6F4-77DD43769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97120" y="4489327"/>
            <a:ext cx="3503490" cy="2473778"/>
          </a:xfrm>
          <a:prstGeom prst="rect">
            <a:avLst/>
          </a:prstGeom>
        </p:spPr>
      </p:pic>
      <p:pic>
        <p:nvPicPr>
          <p:cNvPr id="114" name="Afbeelding 113">
            <a:extLst>
              <a:ext uri="{FF2B5EF4-FFF2-40B4-BE49-F238E27FC236}">
                <a16:creationId xmlns:a16="http://schemas.microsoft.com/office/drawing/2014/main" id="{46F8AEA7-A934-426E-AAFB-BABE19956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97120" y="4520858"/>
            <a:ext cx="3503490" cy="247377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5C015163-B05F-4188-840D-280EAA7EA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52464" y="7295589"/>
            <a:ext cx="3458834" cy="2442247"/>
          </a:xfrm>
          <a:prstGeom prst="rect">
            <a:avLst/>
          </a:prstGeom>
        </p:spPr>
      </p:pic>
      <p:pic>
        <p:nvPicPr>
          <p:cNvPr id="115" name="Afbeelding 114">
            <a:extLst>
              <a:ext uri="{FF2B5EF4-FFF2-40B4-BE49-F238E27FC236}">
                <a16:creationId xmlns:a16="http://schemas.microsoft.com/office/drawing/2014/main" id="{11FF5D1E-F1D6-4C31-B75B-68952D172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16" name="Afbeelding 115">
            <a:extLst>
              <a:ext uri="{FF2B5EF4-FFF2-40B4-BE49-F238E27FC236}">
                <a16:creationId xmlns:a16="http://schemas.microsoft.com/office/drawing/2014/main" id="{E71F2F5B-6BD3-43B4-AB74-C1C9CE14A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17" name="Afbeelding 116">
            <a:extLst>
              <a:ext uri="{FF2B5EF4-FFF2-40B4-BE49-F238E27FC236}">
                <a16:creationId xmlns:a16="http://schemas.microsoft.com/office/drawing/2014/main" id="{7AAABBCC-034F-4FED-9631-C15B56607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18" name="Afbeelding 117">
            <a:extLst>
              <a:ext uri="{FF2B5EF4-FFF2-40B4-BE49-F238E27FC236}">
                <a16:creationId xmlns:a16="http://schemas.microsoft.com/office/drawing/2014/main" id="{A1899325-04E2-40BE-9FB0-19AFCA2AE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19" name="Afbeelding 118">
            <a:extLst>
              <a:ext uri="{FF2B5EF4-FFF2-40B4-BE49-F238E27FC236}">
                <a16:creationId xmlns:a16="http://schemas.microsoft.com/office/drawing/2014/main" id="{2660CFAF-AA02-4FA4-804A-5D19245E0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E0E5077F-9331-47C2-917A-4C6318808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E6D0A9B6-E18A-41CA-9AA8-6F47E4DF2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05230BB5-414A-480F-8B2F-F4537C1F4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123" name="Afbeelding 122">
            <a:extLst>
              <a:ext uri="{FF2B5EF4-FFF2-40B4-BE49-F238E27FC236}">
                <a16:creationId xmlns:a16="http://schemas.microsoft.com/office/drawing/2014/main" id="{71C421C1-C1E1-48A6-81EB-81C0B411B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94657" y="7353396"/>
            <a:ext cx="3458834" cy="244224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1C04215C-3982-4BA8-969C-69E0A7F2B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52464" y="9998861"/>
            <a:ext cx="3458834" cy="2442247"/>
          </a:xfrm>
          <a:prstGeom prst="rect">
            <a:avLst/>
          </a:prstGeom>
        </p:spPr>
      </p:pic>
      <p:pic>
        <p:nvPicPr>
          <p:cNvPr id="124" name="Afbeelding 123">
            <a:extLst>
              <a:ext uri="{FF2B5EF4-FFF2-40B4-BE49-F238E27FC236}">
                <a16:creationId xmlns:a16="http://schemas.microsoft.com/office/drawing/2014/main" id="{8182ACFD-9CB3-4E67-9CDD-9ED81BE1F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94657" y="10038789"/>
            <a:ext cx="3458834" cy="2442247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DB92CEAB-BCAC-4182-AD69-5229EB60E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28803" y="10038789"/>
            <a:ext cx="3458834" cy="2442247"/>
          </a:xfrm>
          <a:prstGeom prst="rect">
            <a:avLst/>
          </a:prstGeom>
        </p:spPr>
      </p:pic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C75D9CCA-4B94-443D-9C83-E431C368D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92194" y="10007258"/>
            <a:ext cx="3458834" cy="2442247"/>
          </a:xfrm>
          <a:prstGeom prst="rect">
            <a:avLst/>
          </a:prstGeom>
        </p:spPr>
      </p:pic>
      <p:pic>
        <p:nvPicPr>
          <p:cNvPr id="127" name="Afbeelding 126">
            <a:extLst>
              <a:ext uri="{FF2B5EF4-FFF2-40B4-BE49-F238E27FC236}">
                <a16:creationId xmlns:a16="http://schemas.microsoft.com/office/drawing/2014/main" id="{A0C550AC-7600-4961-B544-CF49ABB32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94657" y="9978032"/>
            <a:ext cx="3458834" cy="2442247"/>
          </a:xfrm>
          <a:prstGeom prst="rect">
            <a:avLst/>
          </a:prstGeom>
        </p:spPr>
      </p:pic>
      <p:pic>
        <p:nvPicPr>
          <p:cNvPr id="128" name="Afbeelding 127">
            <a:extLst>
              <a:ext uri="{FF2B5EF4-FFF2-40B4-BE49-F238E27FC236}">
                <a16:creationId xmlns:a16="http://schemas.microsoft.com/office/drawing/2014/main" id="{66E23664-B5D9-443D-8BCA-12C6805BC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62949" y="10038789"/>
            <a:ext cx="3458834" cy="2442247"/>
          </a:xfrm>
          <a:prstGeom prst="rect">
            <a:avLst/>
          </a:prstGeom>
        </p:spPr>
      </p:pic>
      <p:pic>
        <p:nvPicPr>
          <p:cNvPr id="129" name="Afbeelding 128">
            <a:extLst>
              <a:ext uri="{FF2B5EF4-FFF2-40B4-BE49-F238E27FC236}">
                <a16:creationId xmlns:a16="http://schemas.microsoft.com/office/drawing/2014/main" id="{759B33FA-CCCA-4717-9070-58A99E1EB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94657" y="9975727"/>
            <a:ext cx="3458834" cy="2442247"/>
          </a:xfrm>
          <a:prstGeom prst="rect">
            <a:avLst/>
          </a:prstGeom>
        </p:spPr>
      </p:pic>
      <p:pic>
        <p:nvPicPr>
          <p:cNvPr id="130" name="Afbeelding 129">
            <a:extLst>
              <a:ext uri="{FF2B5EF4-FFF2-40B4-BE49-F238E27FC236}">
                <a16:creationId xmlns:a16="http://schemas.microsoft.com/office/drawing/2014/main" id="{FDD88105-8699-4C92-8FA9-6C1A13207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94657" y="10007258"/>
            <a:ext cx="3458834" cy="2442247"/>
          </a:xfrm>
          <a:prstGeom prst="rect">
            <a:avLst/>
          </a:prstGeom>
        </p:spPr>
      </p:pic>
      <p:pic>
        <p:nvPicPr>
          <p:cNvPr id="131" name="Afbeelding 130">
            <a:extLst>
              <a:ext uri="{FF2B5EF4-FFF2-40B4-BE49-F238E27FC236}">
                <a16:creationId xmlns:a16="http://schemas.microsoft.com/office/drawing/2014/main" id="{857DFF29-9308-4D56-9E64-1D6F775FE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94657" y="10038789"/>
            <a:ext cx="3458834" cy="2442247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07FD937-1149-4050-9FF8-33CDDB7AE0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28803" y="12781989"/>
            <a:ext cx="3376965" cy="2384440"/>
          </a:xfrm>
          <a:prstGeom prst="rect">
            <a:avLst/>
          </a:prstGeom>
        </p:spPr>
      </p:pic>
      <p:pic>
        <p:nvPicPr>
          <p:cNvPr id="132" name="Afbeelding 131">
            <a:extLst>
              <a:ext uri="{FF2B5EF4-FFF2-40B4-BE49-F238E27FC236}">
                <a16:creationId xmlns:a16="http://schemas.microsoft.com/office/drawing/2014/main" id="{EF7E693F-211A-419F-8C58-F17F8D473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F6238B9A-483E-40A1-96E0-5A8F13EC9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34" name="Afbeelding 133">
            <a:extLst>
              <a:ext uri="{FF2B5EF4-FFF2-40B4-BE49-F238E27FC236}">
                <a16:creationId xmlns:a16="http://schemas.microsoft.com/office/drawing/2014/main" id="{3CCF2398-37B0-4D4C-AC91-D9B2AFFA6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135" name="Afbeelding 134">
            <a:extLst>
              <a:ext uri="{FF2B5EF4-FFF2-40B4-BE49-F238E27FC236}">
                <a16:creationId xmlns:a16="http://schemas.microsoft.com/office/drawing/2014/main" id="{C55B6802-07DB-4120-A331-4D16A0BE8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36" name="Afbeelding 135">
            <a:extLst>
              <a:ext uri="{FF2B5EF4-FFF2-40B4-BE49-F238E27FC236}">
                <a16:creationId xmlns:a16="http://schemas.microsoft.com/office/drawing/2014/main" id="{E18F5FB1-2D4C-4144-A818-23ECB8356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4D2C84AE-8EBB-4BEC-866E-001959745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138" name="Afbeelding 137">
            <a:extLst>
              <a:ext uri="{FF2B5EF4-FFF2-40B4-BE49-F238E27FC236}">
                <a16:creationId xmlns:a16="http://schemas.microsoft.com/office/drawing/2014/main" id="{55D38419-9656-4C96-A5CD-1F28E3E53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FC414D18-F1DF-4EE5-BC29-B03073358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40" name="Afbeelding 139">
            <a:extLst>
              <a:ext uri="{FF2B5EF4-FFF2-40B4-BE49-F238E27FC236}">
                <a16:creationId xmlns:a16="http://schemas.microsoft.com/office/drawing/2014/main" id="{9DB9BAA8-3023-4BBD-8029-878FE161B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41" name="Afbeelding 140">
            <a:extLst>
              <a:ext uri="{FF2B5EF4-FFF2-40B4-BE49-F238E27FC236}">
                <a16:creationId xmlns:a16="http://schemas.microsoft.com/office/drawing/2014/main" id="{3E503EDE-7A22-4D33-857C-9A8B4C8D78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70996" y="12808265"/>
            <a:ext cx="3376965" cy="2384440"/>
          </a:xfrm>
          <a:prstGeom prst="rect">
            <a:avLst/>
          </a:prstGeom>
        </p:spPr>
      </p:pic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8676B990-E1F2-4033-925E-890FA8DEA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B7AE5E98-D2CF-49A7-89D9-D5E3035D9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02527" y="12808265"/>
            <a:ext cx="3376965" cy="238444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C33239CF-A039-408B-BF88-D4FE853F1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70996" y="15462127"/>
            <a:ext cx="3376965" cy="2384440"/>
          </a:xfrm>
          <a:prstGeom prst="rect">
            <a:avLst/>
          </a:prstGeom>
        </p:spPr>
      </p:pic>
      <p:pic>
        <p:nvPicPr>
          <p:cNvPr id="144" name="Afbeelding 143">
            <a:extLst>
              <a:ext uri="{FF2B5EF4-FFF2-40B4-BE49-F238E27FC236}">
                <a16:creationId xmlns:a16="http://schemas.microsoft.com/office/drawing/2014/main" id="{A795529B-2494-46CC-BC28-4753655E61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3D71FFA7-849F-4691-9839-9412AB691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488403"/>
            <a:ext cx="3376965" cy="2384440"/>
          </a:xfrm>
          <a:prstGeom prst="rect">
            <a:avLst/>
          </a:prstGeom>
        </p:spPr>
      </p:pic>
      <p:pic>
        <p:nvPicPr>
          <p:cNvPr id="146" name="Afbeelding 145">
            <a:extLst>
              <a:ext uri="{FF2B5EF4-FFF2-40B4-BE49-F238E27FC236}">
                <a16:creationId xmlns:a16="http://schemas.microsoft.com/office/drawing/2014/main" id="{FC37220A-D822-4A5F-AD3C-5EC595A6E6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488403"/>
            <a:ext cx="3376965" cy="2384440"/>
          </a:xfrm>
          <a:prstGeom prst="rect">
            <a:avLst/>
          </a:prstGeom>
        </p:spPr>
      </p:pic>
      <p:pic>
        <p:nvPicPr>
          <p:cNvPr id="147" name="Afbeelding 146">
            <a:extLst>
              <a:ext uri="{FF2B5EF4-FFF2-40B4-BE49-F238E27FC236}">
                <a16:creationId xmlns:a16="http://schemas.microsoft.com/office/drawing/2014/main" id="{02598251-3A97-45A0-9383-D3F3B7A47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48" name="Afbeelding 147">
            <a:extLst>
              <a:ext uri="{FF2B5EF4-FFF2-40B4-BE49-F238E27FC236}">
                <a16:creationId xmlns:a16="http://schemas.microsoft.com/office/drawing/2014/main" id="{750BB5AE-C3E4-4200-BDA1-E7792896C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13189" y="15519934"/>
            <a:ext cx="3376965" cy="2384440"/>
          </a:xfrm>
          <a:prstGeom prst="rect">
            <a:avLst/>
          </a:prstGeom>
        </p:spPr>
      </p:pic>
      <p:pic>
        <p:nvPicPr>
          <p:cNvPr id="149" name="Afbeelding 148">
            <a:extLst>
              <a:ext uri="{FF2B5EF4-FFF2-40B4-BE49-F238E27FC236}">
                <a16:creationId xmlns:a16="http://schemas.microsoft.com/office/drawing/2014/main" id="{C61ED5CF-BAF3-4877-A912-A3ACE1A38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50" name="Afbeelding 149">
            <a:extLst>
              <a:ext uri="{FF2B5EF4-FFF2-40B4-BE49-F238E27FC236}">
                <a16:creationId xmlns:a16="http://schemas.microsoft.com/office/drawing/2014/main" id="{64A24FC3-D620-4277-A2DC-3ED878B0F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13189" y="15519934"/>
            <a:ext cx="3376965" cy="2384440"/>
          </a:xfrm>
          <a:prstGeom prst="rect">
            <a:avLst/>
          </a:prstGeom>
        </p:spPr>
      </p:pic>
      <p:pic>
        <p:nvPicPr>
          <p:cNvPr id="151" name="Afbeelding 150">
            <a:extLst>
              <a:ext uri="{FF2B5EF4-FFF2-40B4-BE49-F238E27FC236}">
                <a16:creationId xmlns:a16="http://schemas.microsoft.com/office/drawing/2014/main" id="{51C9547D-8CB7-4065-B502-E5CE76702D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13189" y="15488403"/>
            <a:ext cx="3376965" cy="2384440"/>
          </a:xfrm>
          <a:prstGeom prst="rect">
            <a:avLst/>
          </a:prstGeom>
        </p:spPr>
      </p:pic>
      <p:pic>
        <p:nvPicPr>
          <p:cNvPr id="152" name="Afbeelding 151">
            <a:extLst>
              <a:ext uri="{FF2B5EF4-FFF2-40B4-BE49-F238E27FC236}">
                <a16:creationId xmlns:a16="http://schemas.microsoft.com/office/drawing/2014/main" id="{491ABA2A-4D8F-4AA6-A475-E1F1147C2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53" name="Afbeelding 152">
            <a:extLst>
              <a:ext uri="{FF2B5EF4-FFF2-40B4-BE49-F238E27FC236}">
                <a16:creationId xmlns:a16="http://schemas.microsoft.com/office/drawing/2014/main" id="{E4A04157-FA71-44DB-8516-6CD9281993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54" name="Afbeelding 153">
            <a:extLst>
              <a:ext uri="{FF2B5EF4-FFF2-40B4-BE49-F238E27FC236}">
                <a16:creationId xmlns:a16="http://schemas.microsoft.com/office/drawing/2014/main" id="{E72273EB-52CB-4061-9B6E-4FFF73F442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55" name="Afbeelding 154">
            <a:extLst>
              <a:ext uri="{FF2B5EF4-FFF2-40B4-BE49-F238E27FC236}">
                <a16:creationId xmlns:a16="http://schemas.microsoft.com/office/drawing/2014/main" id="{CD787EC4-CD11-4198-AB84-95B1220271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44720" y="15519934"/>
            <a:ext cx="3376965" cy="2384440"/>
          </a:xfrm>
          <a:prstGeom prst="rect">
            <a:avLst/>
          </a:prstGeom>
        </p:spPr>
      </p:pic>
      <p:pic>
        <p:nvPicPr>
          <p:cNvPr id="156" name="Afbeelding 155">
            <a:extLst>
              <a:ext uri="{FF2B5EF4-FFF2-40B4-BE49-F238E27FC236}">
                <a16:creationId xmlns:a16="http://schemas.microsoft.com/office/drawing/2014/main" id="{18E94472-7F4A-408F-9707-741D5022A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13189" y="15519934"/>
            <a:ext cx="3376965" cy="238444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9AF92C44-B436-4350-AFC9-396A5D6E29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12375" y="10041580"/>
            <a:ext cx="3503492" cy="2473779"/>
          </a:xfrm>
          <a:prstGeom prst="rect">
            <a:avLst/>
          </a:prstGeom>
        </p:spPr>
      </p:pic>
      <p:pic>
        <p:nvPicPr>
          <p:cNvPr id="157" name="Afbeelding 156">
            <a:extLst>
              <a:ext uri="{FF2B5EF4-FFF2-40B4-BE49-F238E27FC236}">
                <a16:creationId xmlns:a16="http://schemas.microsoft.com/office/drawing/2014/main" id="{63E2BDC9-BFDA-42F8-9485-160E363FF0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23037" y="10130918"/>
            <a:ext cx="3503492" cy="2473779"/>
          </a:xfrm>
          <a:prstGeom prst="rect">
            <a:avLst/>
          </a:prstGeom>
        </p:spPr>
      </p:pic>
      <p:pic>
        <p:nvPicPr>
          <p:cNvPr id="158" name="Afbeelding 157">
            <a:extLst>
              <a:ext uri="{FF2B5EF4-FFF2-40B4-BE49-F238E27FC236}">
                <a16:creationId xmlns:a16="http://schemas.microsoft.com/office/drawing/2014/main" id="{CCE4AF48-C22F-4CD2-A0E6-019E57F96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59" name="Afbeelding 158">
            <a:extLst>
              <a:ext uri="{FF2B5EF4-FFF2-40B4-BE49-F238E27FC236}">
                <a16:creationId xmlns:a16="http://schemas.microsoft.com/office/drawing/2014/main" id="{FEAFD5F5-A33E-471E-A9FD-6CB6DE965D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0" name="Afbeelding 159">
            <a:extLst>
              <a:ext uri="{FF2B5EF4-FFF2-40B4-BE49-F238E27FC236}">
                <a16:creationId xmlns:a16="http://schemas.microsoft.com/office/drawing/2014/main" id="{F12BF84E-3FAC-4024-AA34-A0E50FAEC4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1" name="Afbeelding 160">
            <a:extLst>
              <a:ext uri="{FF2B5EF4-FFF2-40B4-BE49-F238E27FC236}">
                <a16:creationId xmlns:a16="http://schemas.microsoft.com/office/drawing/2014/main" id="{E7B4B832-A525-4D58-BBF0-718F1CEA2C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2" name="Afbeelding 161">
            <a:extLst>
              <a:ext uri="{FF2B5EF4-FFF2-40B4-BE49-F238E27FC236}">
                <a16:creationId xmlns:a16="http://schemas.microsoft.com/office/drawing/2014/main" id="{89980119-5999-444B-B073-3A02C629B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3" name="Afbeelding 162">
            <a:extLst>
              <a:ext uri="{FF2B5EF4-FFF2-40B4-BE49-F238E27FC236}">
                <a16:creationId xmlns:a16="http://schemas.microsoft.com/office/drawing/2014/main" id="{2E8D1D8E-0BE2-4902-96FB-8ABE5F40A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4" name="Afbeelding 163">
            <a:extLst>
              <a:ext uri="{FF2B5EF4-FFF2-40B4-BE49-F238E27FC236}">
                <a16:creationId xmlns:a16="http://schemas.microsoft.com/office/drawing/2014/main" id="{1F91E22A-5627-482B-86A9-6050FD1821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54568" y="10099387"/>
            <a:ext cx="3503492" cy="2473779"/>
          </a:xfrm>
          <a:prstGeom prst="rect">
            <a:avLst/>
          </a:prstGeom>
        </p:spPr>
      </p:pic>
      <p:pic>
        <p:nvPicPr>
          <p:cNvPr id="165" name="Afbeelding 164">
            <a:extLst>
              <a:ext uri="{FF2B5EF4-FFF2-40B4-BE49-F238E27FC236}">
                <a16:creationId xmlns:a16="http://schemas.microsoft.com/office/drawing/2014/main" id="{4DBA563B-234B-4699-A677-586EB6B50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23037" y="10099387"/>
            <a:ext cx="3503492" cy="2473779"/>
          </a:xfrm>
          <a:prstGeom prst="rect">
            <a:avLst/>
          </a:prstGeom>
        </p:spPr>
      </p:pic>
      <p:pic>
        <p:nvPicPr>
          <p:cNvPr id="166" name="Afbeelding 165">
            <a:extLst>
              <a:ext uri="{FF2B5EF4-FFF2-40B4-BE49-F238E27FC236}">
                <a16:creationId xmlns:a16="http://schemas.microsoft.com/office/drawing/2014/main" id="{54E7ED72-AB22-44D4-A634-D395EABA48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23037" y="10099387"/>
            <a:ext cx="3503492" cy="2473779"/>
          </a:xfrm>
          <a:prstGeom prst="rect">
            <a:avLst/>
          </a:prstGeom>
        </p:spPr>
      </p:pic>
      <p:pic>
        <p:nvPicPr>
          <p:cNvPr id="167" name="Afbeelding 166">
            <a:extLst>
              <a:ext uri="{FF2B5EF4-FFF2-40B4-BE49-F238E27FC236}">
                <a16:creationId xmlns:a16="http://schemas.microsoft.com/office/drawing/2014/main" id="{5071A624-3DB9-47EC-8024-D6F07C61AB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23037" y="10099387"/>
            <a:ext cx="3503492" cy="2473779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0552075-64C1-447D-90B1-35763BB34E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723037" y="12791807"/>
            <a:ext cx="3349154" cy="2364803"/>
          </a:xfrm>
          <a:prstGeom prst="rect">
            <a:avLst/>
          </a:prstGeom>
        </p:spPr>
      </p:pic>
      <p:pic>
        <p:nvPicPr>
          <p:cNvPr id="169" name="Afbeelding 168">
            <a:extLst>
              <a:ext uri="{FF2B5EF4-FFF2-40B4-BE49-F238E27FC236}">
                <a16:creationId xmlns:a16="http://schemas.microsoft.com/office/drawing/2014/main" id="{AEB7D5D7-08C4-4732-BB5E-58DCDD503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65230" y="12849614"/>
            <a:ext cx="3349154" cy="2364803"/>
          </a:xfrm>
          <a:prstGeom prst="rect">
            <a:avLst/>
          </a:prstGeom>
        </p:spPr>
      </p:pic>
      <p:pic>
        <p:nvPicPr>
          <p:cNvPr id="170" name="Afbeelding 169">
            <a:extLst>
              <a:ext uri="{FF2B5EF4-FFF2-40B4-BE49-F238E27FC236}">
                <a16:creationId xmlns:a16="http://schemas.microsoft.com/office/drawing/2014/main" id="{4D870A76-0B29-4E2C-B3FD-6F4841A027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1" name="Afbeelding 170">
            <a:extLst>
              <a:ext uri="{FF2B5EF4-FFF2-40B4-BE49-F238E27FC236}">
                <a16:creationId xmlns:a16="http://schemas.microsoft.com/office/drawing/2014/main" id="{5BD48063-7462-4157-A225-276CF26245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2" name="Afbeelding 171">
            <a:extLst>
              <a:ext uri="{FF2B5EF4-FFF2-40B4-BE49-F238E27FC236}">
                <a16:creationId xmlns:a16="http://schemas.microsoft.com/office/drawing/2014/main" id="{2E3F3E87-6A12-424D-A8FB-84394B8BB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3" name="Afbeelding 172">
            <a:extLst>
              <a:ext uri="{FF2B5EF4-FFF2-40B4-BE49-F238E27FC236}">
                <a16:creationId xmlns:a16="http://schemas.microsoft.com/office/drawing/2014/main" id="{6E499F84-3915-403A-B87A-EA50CE152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4" name="Afbeelding 173">
            <a:extLst>
              <a:ext uri="{FF2B5EF4-FFF2-40B4-BE49-F238E27FC236}">
                <a16:creationId xmlns:a16="http://schemas.microsoft.com/office/drawing/2014/main" id="{1163CA86-3A91-4E27-87AC-D48BA4357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5" name="Afbeelding 174">
            <a:extLst>
              <a:ext uri="{FF2B5EF4-FFF2-40B4-BE49-F238E27FC236}">
                <a16:creationId xmlns:a16="http://schemas.microsoft.com/office/drawing/2014/main" id="{35932AEC-0995-41BC-9BCF-F1B0B92371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6" name="Afbeelding 175">
            <a:extLst>
              <a:ext uri="{FF2B5EF4-FFF2-40B4-BE49-F238E27FC236}">
                <a16:creationId xmlns:a16="http://schemas.microsoft.com/office/drawing/2014/main" id="{90D28153-7631-4914-A7B9-AFD8696298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7" name="Afbeelding 176">
            <a:extLst>
              <a:ext uri="{FF2B5EF4-FFF2-40B4-BE49-F238E27FC236}">
                <a16:creationId xmlns:a16="http://schemas.microsoft.com/office/drawing/2014/main" id="{F76BAD35-5964-4639-BD59-9A33710129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8" name="Afbeelding 177">
            <a:extLst>
              <a:ext uri="{FF2B5EF4-FFF2-40B4-BE49-F238E27FC236}">
                <a16:creationId xmlns:a16="http://schemas.microsoft.com/office/drawing/2014/main" id="{DE3C4884-ABA6-4856-AB82-910D9E15C8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79" name="Afbeelding 178">
            <a:extLst>
              <a:ext uri="{FF2B5EF4-FFF2-40B4-BE49-F238E27FC236}">
                <a16:creationId xmlns:a16="http://schemas.microsoft.com/office/drawing/2014/main" id="{B86752E1-F6BB-40D7-A261-0D87EBFBAB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80" name="Afbeelding 179">
            <a:extLst>
              <a:ext uri="{FF2B5EF4-FFF2-40B4-BE49-F238E27FC236}">
                <a16:creationId xmlns:a16="http://schemas.microsoft.com/office/drawing/2014/main" id="{1E7DE394-6593-4C40-A027-11530EED01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81" name="Afbeelding 180">
            <a:extLst>
              <a:ext uri="{FF2B5EF4-FFF2-40B4-BE49-F238E27FC236}">
                <a16:creationId xmlns:a16="http://schemas.microsoft.com/office/drawing/2014/main" id="{3896FC40-9AD8-40D3-821D-04245F603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82" name="Afbeelding 181">
            <a:extLst>
              <a:ext uri="{FF2B5EF4-FFF2-40B4-BE49-F238E27FC236}">
                <a16:creationId xmlns:a16="http://schemas.microsoft.com/office/drawing/2014/main" id="{09C4C3F2-0BDF-46D5-B67A-D05138AFE1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18083"/>
            <a:ext cx="3349154" cy="2364803"/>
          </a:xfrm>
          <a:prstGeom prst="rect">
            <a:avLst/>
          </a:prstGeom>
        </p:spPr>
      </p:pic>
      <p:pic>
        <p:nvPicPr>
          <p:cNvPr id="183" name="Afbeelding 182">
            <a:extLst>
              <a:ext uri="{FF2B5EF4-FFF2-40B4-BE49-F238E27FC236}">
                <a16:creationId xmlns:a16="http://schemas.microsoft.com/office/drawing/2014/main" id="{046DD1C4-D247-405A-8A3E-F5F6B6410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33699" y="12849614"/>
            <a:ext cx="3349154" cy="2364803"/>
          </a:xfrm>
          <a:prstGeom prst="rect">
            <a:avLst/>
          </a:prstGeom>
        </p:spPr>
      </p:pic>
      <p:pic>
        <p:nvPicPr>
          <p:cNvPr id="184" name="Afbeelding 183">
            <a:extLst>
              <a:ext uri="{FF2B5EF4-FFF2-40B4-BE49-F238E27FC236}">
                <a16:creationId xmlns:a16="http://schemas.microsoft.com/office/drawing/2014/main" id="{97EA8F7A-1E40-4394-821C-5FE62F349F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665230" y="12849614"/>
            <a:ext cx="3349154" cy="2364803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A430D86A-CCCC-4FFA-B298-500AF17C75C9}"/>
              </a:ext>
            </a:extLst>
          </p:cNvPr>
          <p:cNvSpPr txBox="1"/>
          <p:nvPr/>
        </p:nvSpPr>
        <p:spPr>
          <a:xfrm>
            <a:off x="-8550294" y="17757914"/>
            <a:ext cx="25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Formatief</a:t>
            </a:r>
          </a:p>
        </p:txBody>
      </p:sp>
      <p:sp>
        <p:nvSpPr>
          <p:cNvPr id="185" name="Tekstvak 184">
            <a:extLst>
              <a:ext uri="{FF2B5EF4-FFF2-40B4-BE49-F238E27FC236}">
                <a16:creationId xmlns:a16="http://schemas.microsoft.com/office/drawing/2014/main" id="{BD8C6649-9716-4E94-A37A-0441E21AABCF}"/>
              </a:ext>
            </a:extLst>
          </p:cNvPr>
          <p:cNvSpPr txBox="1"/>
          <p:nvPr/>
        </p:nvSpPr>
        <p:spPr>
          <a:xfrm>
            <a:off x="-8450446" y="19359359"/>
            <a:ext cx="25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/>
              <a:t>Summatief</a:t>
            </a:r>
            <a:endParaRPr lang="nl-NL" sz="2400"/>
          </a:p>
        </p:txBody>
      </p:sp>
      <p:sp>
        <p:nvSpPr>
          <p:cNvPr id="186" name="Tekstvak 185">
            <a:extLst>
              <a:ext uri="{FF2B5EF4-FFF2-40B4-BE49-F238E27FC236}">
                <a16:creationId xmlns:a16="http://schemas.microsoft.com/office/drawing/2014/main" id="{E235E945-6BCE-41E4-BBEC-AB79C23C8274}"/>
              </a:ext>
            </a:extLst>
          </p:cNvPr>
          <p:cNvSpPr txBox="1"/>
          <p:nvPr/>
        </p:nvSpPr>
        <p:spPr>
          <a:xfrm>
            <a:off x="1702676" y="1576552"/>
            <a:ext cx="6172963" cy="10145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5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3700" dirty="0">
                <a:solidFill>
                  <a:srgbClr val="004E92"/>
                </a:solidFill>
              </a:rPr>
              <a:t>Digitaal storyboard: actieplan</a:t>
            </a:r>
            <a:endParaRPr lang="nl-NL" dirty="0">
              <a:solidFill>
                <a:srgbClr val="004E9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Maak een actieplan: </a:t>
            </a:r>
          </a:p>
          <a:p>
            <a:pPr lvl="1"/>
            <a:r>
              <a:rPr lang="nl-NL" dirty="0"/>
              <a:t>Wie/wat heb je nodig om je ontwerp verder uit te werken? </a:t>
            </a:r>
          </a:p>
          <a:p>
            <a:pPr lvl="1"/>
            <a:r>
              <a:rPr lang="nl-NL" dirty="0"/>
              <a:t>Wie/wat heb je nodig om meer informatie te krijgen over de inzet van bepaalde tools? </a:t>
            </a:r>
          </a:p>
          <a:p>
            <a:pPr lvl="1"/>
            <a:r>
              <a:rPr lang="nl-NL"/>
              <a:t>Met welke collega’s wil je nog overleggen?</a:t>
            </a:r>
          </a:p>
          <a:p>
            <a:r>
              <a:rPr lang="nl-NL"/>
              <a:t>Gebruik </a:t>
            </a:r>
            <a:r>
              <a:rPr lang="nl-NL" dirty="0"/>
              <a:t>de volgende slide om de vragen te beantwoorden.</a:t>
            </a:r>
          </a:p>
          <a:p>
            <a:r>
              <a:rPr lang="nl-NL" dirty="0"/>
              <a:t>Ga naar het Startblad en vul opnieuw het web in.</a:t>
            </a:r>
          </a:p>
          <a:p>
            <a:pPr lvl="1"/>
            <a:r>
              <a:rPr kumimoji="0" lang="nl-NL" sz="755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 de rode ster (dit is wat je gecreëerd hebt).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C9A7EFB25074EA33687F59F13B1FE" ma:contentTypeVersion="16" ma:contentTypeDescription="Een nieuw document maken." ma:contentTypeScope="" ma:versionID="630b83afaf14c613154d4fb37777e486">
  <xsd:schema xmlns:xsd="http://www.w3.org/2001/XMLSchema" xmlns:xs="http://www.w3.org/2001/XMLSchema" xmlns:p="http://schemas.microsoft.com/office/2006/metadata/properties" xmlns:ns2="87d8fd7b-56db-43d1-a547-90f070b527e3" xmlns:ns3="43ca469f-cb8d-4af6-bf2e-2bbcb8181337" targetNamespace="http://schemas.microsoft.com/office/2006/metadata/properties" ma:root="true" ma:fieldsID="7b3b65140fa4351897b3402a234f728c" ns2:_="" ns3:_="">
    <xsd:import namespace="87d8fd7b-56db-43d1-a547-90f070b527e3"/>
    <xsd:import namespace="43ca469f-cb8d-4af6-bf2e-2bbcb8181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8fd7b-56db-43d1-a547-90f070b52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9b6ca76-abda-4f5c-bf70-6374a71c1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a469f-cb8d-4af6-bf2e-2bbcb8181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dad90a-7a30-4de8-8112-5cd50d0fc705}" ma:internalName="TaxCatchAll" ma:showField="CatchAllData" ma:web="43ca469f-cb8d-4af6-bf2e-2bbcb8181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ca469f-cb8d-4af6-bf2e-2bbcb8181337" xsi:nil="true"/>
    <lcf76f155ced4ddcb4097134ff3c332f xmlns="87d8fd7b-56db-43d1-a547-90f070b527e3">
      <Terms xmlns="http://schemas.microsoft.com/office/infopath/2007/PartnerControls"/>
    </lcf76f155ced4ddcb4097134ff3c332f>
    <SharedWithUsers xmlns="43ca469f-cb8d-4af6-bf2e-2bbcb8181337">
      <UserInfo>
        <DisplayName>Yolande Spoelder</DisplayName>
        <AccountId>3</AccountId>
        <AccountType/>
      </UserInfo>
      <UserInfo>
        <DisplayName>Jean Wagemans</DisplayName>
        <AccountId>340</AccountId>
        <AccountType/>
      </UserInfo>
      <UserInfo>
        <DisplayName>Federica Russo</DisplayName>
        <AccountId>339</AccountId>
        <AccountType/>
      </UserInfo>
      <UserInfo>
        <DisplayName>Isaäc Vos</DisplayName>
        <AccountId>286</AccountId>
        <AccountType/>
      </UserInfo>
      <UserInfo>
        <DisplayName>Jolanda Broex</DisplayName>
        <AccountId>365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1EAC44-E81F-41E4-A09A-D6C5610EB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5D5A0-C677-427A-B8ED-397ABCDC7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8fd7b-56db-43d1-a547-90f070b527e3"/>
    <ds:schemaRef ds:uri="43ca469f-cb8d-4af6-bf2e-2bbcb8181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B46335-E371-4EBE-B4FA-8E7DA2CF6964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3ca469f-cb8d-4af6-bf2e-2bbcb8181337"/>
    <ds:schemaRef ds:uri="http://purl.org/dc/terms/"/>
    <ds:schemaRef ds:uri="http://purl.org/dc/dcmitype/"/>
    <ds:schemaRef ds:uri="87d8fd7b-56db-43d1-a547-90f070b527e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4311</TotalTime>
  <Words>891</Words>
  <Application>Microsoft Office PowerPoint</Application>
  <PresentationFormat>Custom</PresentationFormat>
  <Paragraphs>104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ABC Learning Design</vt:lpstr>
      <vt:lpstr>Hoe gebruik ik deze PowerPoint?</vt:lpstr>
      <vt:lpstr>Digitaal startblad</vt:lpstr>
      <vt:lpstr>PowerPoint Presentation</vt:lpstr>
      <vt:lpstr>Digitaal storyboard: leeractiviteiten</vt:lpstr>
      <vt:lpstr>PowerPoint Presentation</vt:lpstr>
      <vt:lpstr>Digitaal storyboard: werkvormen</vt:lpstr>
      <vt:lpstr>PowerPoint Presentation</vt:lpstr>
      <vt:lpstr>Digitaal storyboard: actieplan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ucu</dc:creator>
  <cp:lastModifiedBy>Isaäc Vos</cp:lastModifiedBy>
  <cp:revision>82</cp:revision>
  <cp:lastPrinted>2023-02-06T15:33:24Z</cp:lastPrinted>
  <dcterms:created xsi:type="dcterms:W3CDTF">2015-03-26T12:30:52Z</dcterms:created>
  <dcterms:modified xsi:type="dcterms:W3CDTF">2023-06-26T08:34:51Z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0x0101007A5C9A7EFB25074EA33687F59F13B1FE</vt:lpwstr>
  </property>
  <property fmtid="{D5CDD505-2E9C-101B-9397-08002B2CF9AE}" pid="3" name="MediaServiceImageTags">
    <vt:lpwstr/>
  </property>
</Properties>
</file>